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"/>
  </p:notesMasterIdLst>
  <p:sldIdLst>
    <p:sldId id="256" r:id="rId2"/>
  </p:sldIdLst>
  <p:sldSz cx="41400413" cy="41400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4" autoAdjust="0"/>
    <p:restoredTop sz="96247" autoAdjust="0"/>
  </p:normalViewPr>
  <p:slideViewPr>
    <p:cSldViewPr snapToGrid="0">
      <p:cViewPr>
        <p:scale>
          <a:sx n="15" d="100"/>
          <a:sy n="15" d="100"/>
        </p:scale>
        <p:origin x="1499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20C85-BEF7-4C21-B3DB-3616E5D181E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DE437D0-5606-4538-9C6C-4F0EE98E5C83}">
      <dgm:prSet custT="1"/>
      <dgm:spPr/>
      <dgm:t>
        <a:bodyPr/>
        <a:lstStyle/>
        <a:p>
          <a:pPr rtl="0"/>
          <a:r>
            <a:rPr lang="en-GB" sz="3800" b="0" dirty="0"/>
            <a:t>Independent significant hits of Non-</a:t>
          </a:r>
          <a:r>
            <a:rPr lang="en-GB" sz="3800" b="0" dirty="0" err="1"/>
            <a:t>ps</a:t>
          </a:r>
          <a:endParaRPr lang="en-GB" sz="3800" b="0" dirty="0"/>
        </a:p>
      </dgm:t>
    </dgm:pt>
    <dgm:pt modelId="{89403229-A2F4-4476-B3CB-5C77E780C231}" type="parTrans" cxnId="{4645780B-19D6-486C-9B10-C6D6E16D327E}">
      <dgm:prSet/>
      <dgm:spPr/>
      <dgm:t>
        <a:bodyPr/>
        <a:lstStyle/>
        <a:p>
          <a:endParaRPr lang="en-GB"/>
        </a:p>
      </dgm:t>
    </dgm:pt>
    <dgm:pt modelId="{D3933E99-E840-47E7-837A-4A323A351D3D}" type="sibTrans" cxnId="{4645780B-19D6-486C-9B10-C6D6E16D327E}">
      <dgm:prSet/>
      <dgm:spPr/>
      <dgm:t>
        <a:bodyPr/>
        <a:lstStyle/>
        <a:p>
          <a:endParaRPr lang="en-GB"/>
        </a:p>
      </dgm:t>
    </dgm:pt>
    <dgm:pt modelId="{F6ABC78F-1B8A-477E-B9F5-6518BF758957}">
      <dgm:prSet custT="1"/>
      <dgm:spPr/>
      <dgm:t>
        <a:bodyPr/>
        <a:lstStyle/>
        <a:p>
          <a:pPr rtl="0"/>
          <a:r>
            <a:rPr lang="en-GB" sz="3800" b="0" dirty="0"/>
            <a:t>Novel Loci not identified in the previous GWAS</a:t>
          </a:r>
        </a:p>
      </dgm:t>
    </dgm:pt>
    <dgm:pt modelId="{DD7899BB-A6E0-4A0B-A09B-210F092C41CF}" type="parTrans" cxnId="{646F9F51-5D14-4B42-839D-AF8F3AC5428A}">
      <dgm:prSet/>
      <dgm:spPr/>
      <dgm:t>
        <a:bodyPr/>
        <a:lstStyle/>
        <a:p>
          <a:endParaRPr lang="en-GB"/>
        </a:p>
      </dgm:t>
    </dgm:pt>
    <dgm:pt modelId="{EEEFE4EB-DA6B-437C-9F50-053E98AC11F2}" type="sibTrans" cxnId="{646F9F51-5D14-4B42-839D-AF8F3AC5428A}">
      <dgm:prSet/>
      <dgm:spPr/>
      <dgm:t>
        <a:bodyPr/>
        <a:lstStyle/>
        <a:p>
          <a:endParaRPr lang="en-GB"/>
        </a:p>
      </dgm:t>
    </dgm:pt>
    <dgm:pt modelId="{D0906416-9460-4CB4-8FF4-7C124E150000}">
      <dgm:prSet custT="1"/>
      <dgm:spPr/>
      <dgm:t>
        <a:bodyPr/>
        <a:lstStyle/>
        <a:p>
          <a:pPr rtl="0"/>
          <a:r>
            <a:rPr lang="en-GB" sz="3800" b="0" dirty="0"/>
            <a:t>Identify the most relevant genes</a:t>
          </a:r>
        </a:p>
      </dgm:t>
    </dgm:pt>
    <dgm:pt modelId="{D9C2BC0A-1AED-4205-BDE4-365AB8982331}" type="parTrans" cxnId="{F87EA6A5-6D6A-4152-B6F9-3B4144CF642F}">
      <dgm:prSet/>
      <dgm:spPr/>
      <dgm:t>
        <a:bodyPr/>
        <a:lstStyle/>
        <a:p>
          <a:endParaRPr lang="en-GB"/>
        </a:p>
      </dgm:t>
    </dgm:pt>
    <dgm:pt modelId="{7CB45B48-656E-4B66-9AAD-658507E1F35B}" type="sibTrans" cxnId="{F87EA6A5-6D6A-4152-B6F9-3B4144CF642F}">
      <dgm:prSet/>
      <dgm:spPr/>
      <dgm:t>
        <a:bodyPr/>
        <a:lstStyle/>
        <a:p>
          <a:endParaRPr lang="en-GB"/>
        </a:p>
      </dgm:t>
    </dgm:pt>
    <dgm:pt modelId="{C7AF5ACE-B973-4E9F-BF3B-DA3509B22F57}">
      <dgm:prSet custT="1"/>
      <dgm:spPr/>
      <dgm:t>
        <a:bodyPr/>
        <a:lstStyle/>
        <a:p>
          <a:pPr rtl="0"/>
          <a:r>
            <a:rPr lang="en-GB" sz="3800" b="0" dirty="0"/>
            <a:t>Explore gene enrichment in the Tissue and the Brain</a:t>
          </a:r>
        </a:p>
      </dgm:t>
    </dgm:pt>
    <dgm:pt modelId="{29F5C512-B9C3-4030-99BF-B1C745797E4C}" type="parTrans" cxnId="{BE751CD2-A8BC-4E00-B275-972B13D68FA4}">
      <dgm:prSet/>
      <dgm:spPr/>
      <dgm:t>
        <a:bodyPr/>
        <a:lstStyle/>
        <a:p>
          <a:endParaRPr lang="en-GB"/>
        </a:p>
      </dgm:t>
    </dgm:pt>
    <dgm:pt modelId="{57498BE0-51CE-4D8C-B636-B839383E8F27}" type="sibTrans" cxnId="{BE751CD2-A8BC-4E00-B275-972B13D68FA4}">
      <dgm:prSet/>
      <dgm:spPr/>
      <dgm:t>
        <a:bodyPr/>
        <a:lstStyle/>
        <a:p>
          <a:endParaRPr lang="en-GB"/>
        </a:p>
      </dgm:t>
    </dgm:pt>
    <dgm:pt modelId="{005B1B88-3A34-4A16-AC96-A259D47073FF}">
      <dgm:prSet/>
      <dgm:spPr/>
      <dgm:t>
        <a:bodyPr/>
        <a:lstStyle/>
        <a:p>
          <a:pPr rtl="0"/>
          <a:r>
            <a:rPr lang="en-GB" b="1" dirty="0"/>
            <a:t>LDSC </a:t>
          </a:r>
        </a:p>
      </dgm:t>
    </dgm:pt>
    <dgm:pt modelId="{C5ED2615-B47A-4CE4-ADA2-16BC0A20C2CD}" type="parTrans" cxnId="{1EB77739-DADD-4918-84DA-353269695467}">
      <dgm:prSet/>
      <dgm:spPr/>
      <dgm:t>
        <a:bodyPr/>
        <a:lstStyle/>
        <a:p>
          <a:endParaRPr lang="en-GB"/>
        </a:p>
      </dgm:t>
    </dgm:pt>
    <dgm:pt modelId="{9719F01F-C818-408F-97DE-2DE96EB07698}" type="sibTrans" cxnId="{1EB77739-DADD-4918-84DA-353269695467}">
      <dgm:prSet/>
      <dgm:spPr/>
      <dgm:t>
        <a:bodyPr/>
        <a:lstStyle/>
        <a:p>
          <a:endParaRPr lang="en-GB"/>
        </a:p>
      </dgm:t>
    </dgm:pt>
    <dgm:pt modelId="{CA43A5DB-4C04-4F5D-8530-014E5AE6578C}">
      <dgm:prSet custT="1"/>
      <dgm:spPr/>
      <dgm:t>
        <a:bodyPr/>
        <a:lstStyle/>
        <a:p>
          <a:pPr rtl="0"/>
          <a:r>
            <a:rPr lang="en-GB" sz="3800" b="0" i="0" dirty="0">
              <a:latin typeface="+mn-lt"/>
              <a:ea typeface="Arial Unicode MS"/>
            </a:rPr>
            <a:t>Non-p correlations with external </a:t>
          </a:r>
          <a:r>
            <a:rPr lang="en-GB" sz="3800" b="0" dirty="0"/>
            <a:t> outcomes</a:t>
          </a:r>
        </a:p>
      </dgm:t>
    </dgm:pt>
    <dgm:pt modelId="{B9603293-B097-4A89-9CF8-902C241BAB7B}" type="parTrans" cxnId="{F22C7612-2470-4215-A9CD-1B04D0C2CB5C}">
      <dgm:prSet/>
      <dgm:spPr/>
      <dgm:t>
        <a:bodyPr/>
        <a:lstStyle/>
        <a:p>
          <a:endParaRPr lang="en-GB"/>
        </a:p>
      </dgm:t>
    </dgm:pt>
    <dgm:pt modelId="{A5EA0FA8-AEB0-4732-B1A4-9700427ED964}" type="sibTrans" cxnId="{F22C7612-2470-4215-A9CD-1B04D0C2CB5C}">
      <dgm:prSet/>
      <dgm:spPr/>
      <dgm:t>
        <a:bodyPr/>
        <a:lstStyle/>
        <a:p>
          <a:endParaRPr lang="en-GB"/>
        </a:p>
      </dgm:t>
    </dgm:pt>
    <dgm:pt modelId="{811B731C-5DD0-4F11-B6DB-D6F487202D48}">
      <dgm:prSet/>
      <dgm:spPr/>
      <dgm:t>
        <a:bodyPr/>
        <a:lstStyle/>
        <a:p>
          <a:pPr rtl="0"/>
          <a:r>
            <a:rPr lang="en-GB" b="1" dirty="0"/>
            <a:t>MAGMA gene and gene-set analysis</a:t>
          </a:r>
        </a:p>
      </dgm:t>
    </dgm:pt>
    <dgm:pt modelId="{02910277-262E-4F22-93A2-B178F446D3AE}" type="sibTrans" cxnId="{C97E1286-0FD5-45A7-9220-5F0C300D36E4}">
      <dgm:prSet/>
      <dgm:spPr/>
      <dgm:t>
        <a:bodyPr/>
        <a:lstStyle/>
        <a:p>
          <a:endParaRPr lang="en-GB"/>
        </a:p>
      </dgm:t>
    </dgm:pt>
    <dgm:pt modelId="{52A4C851-8630-46C3-B851-7A2B4F579FB0}" type="parTrans" cxnId="{C97E1286-0FD5-45A7-9220-5F0C300D36E4}">
      <dgm:prSet/>
      <dgm:spPr/>
      <dgm:t>
        <a:bodyPr/>
        <a:lstStyle/>
        <a:p>
          <a:endParaRPr lang="en-GB"/>
        </a:p>
      </dgm:t>
    </dgm:pt>
    <dgm:pt modelId="{BC5B4590-8C6B-40A2-9946-DC681AA312AA}">
      <dgm:prSet custT="1"/>
      <dgm:spPr/>
      <dgm:t>
        <a:bodyPr/>
        <a:lstStyle/>
        <a:p>
          <a:pPr rtl="0"/>
          <a:r>
            <a:rPr lang="en-GB" sz="3800" b="0" dirty="0"/>
            <a:t>Changes in </a:t>
          </a:r>
          <a:r>
            <a:rPr lang="en-GB" sz="3800" b="0" dirty="0" err="1"/>
            <a:t>rgs</a:t>
          </a:r>
          <a:r>
            <a:rPr lang="en-GB" sz="3800" b="0" dirty="0"/>
            <a:t> before and after controlling of p</a:t>
          </a:r>
        </a:p>
      </dgm:t>
    </dgm:pt>
    <dgm:pt modelId="{84E90BEA-42F3-464A-A64F-A5A380076E03}" type="parTrans" cxnId="{3ECDCCB6-3C94-449F-97AA-444475125D2A}">
      <dgm:prSet/>
      <dgm:spPr/>
      <dgm:t>
        <a:bodyPr/>
        <a:lstStyle/>
        <a:p>
          <a:endParaRPr lang="en-GB"/>
        </a:p>
      </dgm:t>
    </dgm:pt>
    <dgm:pt modelId="{F4A1E644-D4BB-4D07-967A-EE3DA7CCB550}" type="sibTrans" cxnId="{3ECDCCB6-3C94-449F-97AA-444475125D2A}">
      <dgm:prSet/>
      <dgm:spPr/>
      <dgm:t>
        <a:bodyPr/>
        <a:lstStyle/>
        <a:p>
          <a:endParaRPr lang="en-GB"/>
        </a:p>
      </dgm:t>
    </dgm:pt>
    <dgm:pt modelId="{9FBA6D72-3DE6-46D9-8543-1CEA22F06C36}">
      <dgm:prSet/>
      <dgm:spPr/>
      <dgm:t>
        <a:bodyPr/>
        <a:lstStyle/>
        <a:p>
          <a:pPr rtl="0"/>
          <a:r>
            <a:rPr lang="en-GB" b="1" dirty="0"/>
            <a:t>LD Clumping </a:t>
          </a:r>
        </a:p>
      </dgm:t>
    </dgm:pt>
    <dgm:pt modelId="{05CDB1EF-8944-43A7-BD49-74A80496BD2E}" type="sibTrans" cxnId="{671D17AE-A69D-4B3E-8925-E21A44DF1A33}">
      <dgm:prSet/>
      <dgm:spPr/>
      <dgm:t>
        <a:bodyPr/>
        <a:lstStyle/>
        <a:p>
          <a:endParaRPr lang="en-GB"/>
        </a:p>
      </dgm:t>
    </dgm:pt>
    <dgm:pt modelId="{F8C9820D-300E-423B-ADF8-6BF747F0A3AF}" type="parTrans" cxnId="{671D17AE-A69D-4B3E-8925-E21A44DF1A33}">
      <dgm:prSet/>
      <dgm:spPr/>
      <dgm:t>
        <a:bodyPr/>
        <a:lstStyle/>
        <a:p>
          <a:endParaRPr lang="en-GB"/>
        </a:p>
      </dgm:t>
    </dgm:pt>
    <dgm:pt modelId="{EF06ABE8-6FA1-461D-A7EC-1CA50F661E67}" type="pres">
      <dgm:prSet presAssocID="{71920C85-BEF7-4C21-B3DB-3616E5D181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CD9A10-A943-4064-AD37-96B38BF2A813}" type="pres">
      <dgm:prSet presAssocID="{005B1B88-3A34-4A16-AC96-A259D47073FF}" presName="root" presStyleCnt="0"/>
      <dgm:spPr/>
    </dgm:pt>
    <dgm:pt modelId="{48BE1638-5A96-4736-87BF-D6D14358CC5F}" type="pres">
      <dgm:prSet presAssocID="{005B1B88-3A34-4A16-AC96-A259D47073FF}" presName="rootComposite" presStyleCnt="0"/>
      <dgm:spPr/>
    </dgm:pt>
    <dgm:pt modelId="{2EBB61CD-D848-49CD-A90A-AFCA0B149958}" type="pres">
      <dgm:prSet presAssocID="{005B1B88-3A34-4A16-AC96-A259D47073FF}" presName="rootText" presStyleLbl="node1" presStyleIdx="0" presStyleCnt="3"/>
      <dgm:spPr/>
    </dgm:pt>
    <dgm:pt modelId="{EBFB841F-EA62-455B-9FD5-046D7A1DBED0}" type="pres">
      <dgm:prSet presAssocID="{005B1B88-3A34-4A16-AC96-A259D47073FF}" presName="rootConnector" presStyleLbl="node1" presStyleIdx="0" presStyleCnt="3"/>
      <dgm:spPr/>
    </dgm:pt>
    <dgm:pt modelId="{E58A971E-1168-4430-9686-A769CEC5B797}" type="pres">
      <dgm:prSet presAssocID="{005B1B88-3A34-4A16-AC96-A259D47073FF}" presName="childShape" presStyleCnt="0"/>
      <dgm:spPr/>
    </dgm:pt>
    <dgm:pt modelId="{1BF43029-AD26-4C60-8D95-1863472A5690}" type="pres">
      <dgm:prSet presAssocID="{B9603293-B097-4A89-9CF8-902C241BAB7B}" presName="Name13" presStyleLbl="parChTrans1D2" presStyleIdx="0" presStyleCnt="6"/>
      <dgm:spPr/>
    </dgm:pt>
    <dgm:pt modelId="{12C4354E-AA70-47F0-A798-55132C2BC2AF}" type="pres">
      <dgm:prSet presAssocID="{CA43A5DB-4C04-4F5D-8530-014E5AE6578C}" presName="childText" presStyleLbl="bgAcc1" presStyleIdx="0" presStyleCnt="6">
        <dgm:presLayoutVars>
          <dgm:bulletEnabled val="1"/>
        </dgm:presLayoutVars>
      </dgm:prSet>
      <dgm:spPr/>
    </dgm:pt>
    <dgm:pt modelId="{22D65905-558A-47F9-A539-5490E1079CB1}" type="pres">
      <dgm:prSet presAssocID="{84E90BEA-42F3-464A-A64F-A5A380076E03}" presName="Name13" presStyleLbl="parChTrans1D2" presStyleIdx="1" presStyleCnt="6"/>
      <dgm:spPr/>
    </dgm:pt>
    <dgm:pt modelId="{E3DF1EA5-113A-46D5-8EFA-8BE082405A4C}" type="pres">
      <dgm:prSet presAssocID="{BC5B4590-8C6B-40A2-9946-DC681AA312AA}" presName="childText" presStyleLbl="bgAcc1" presStyleIdx="1" presStyleCnt="6" custScaleX="125000">
        <dgm:presLayoutVars>
          <dgm:bulletEnabled val="1"/>
        </dgm:presLayoutVars>
      </dgm:prSet>
      <dgm:spPr/>
    </dgm:pt>
    <dgm:pt modelId="{5DDDF733-1D92-42DD-AD53-87CE6A050FAF}" type="pres">
      <dgm:prSet presAssocID="{9FBA6D72-3DE6-46D9-8543-1CEA22F06C36}" presName="root" presStyleCnt="0"/>
      <dgm:spPr/>
    </dgm:pt>
    <dgm:pt modelId="{630CF807-BF48-412D-BCD4-1A585909FEF6}" type="pres">
      <dgm:prSet presAssocID="{9FBA6D72-3DE6-46D9-8543-1CEA22F06C36}" presName="rootComposite" presStyleCnt="0"/>
      <dgm:spPr/>
    </dgm:pt>
    <dgm:pt modelId="{52191C63-4281-4077-B47B-0AE9E71F12B7}" type="pres">
      <dgm:prSet presAssocID="{9FBA6D72-3DE6-46D9-8543-1CEA22F06C36}" presName="rootText" presStyleLbl="node1" presStyleIdx="1" presStyleCnt="3"/>
      <dgm:spPr/>
    </dgm:pt>
    <dgm:pt modelId="{E28E5D61-74BB-4B0B-BEE7-FE1E962A72B3}" type="pres">
      <dgm:prSet presAssocID="{9FBA6D72-3DE6-46D9-8543-1CEA22F06C36}" presName="rootConnector" presStyleLbl="node1" presStyleIdx="1" presStyleCnt="3"/>
      <dgm:spPr/>
    </dgm:pt>
    <dgm:pt modelId="{41B4F0BC-D486-4E11-8E20-0F2BD583DBC1}" type="pres">
      <dgm:prSet presAssocID="{9FBA6D72-3DE6-46D9-8543-1CEA22F06C36}" presName="childShape" presStyleCnt="0"/>
      <dgm:spPr/>
    </dgm:pt>
    <dgm:pt modelId="{D745A317-F4A9-426B-BCF2-8D704C4FD871}" type="pres">
      <dgm:prSet presAssocID="{89403229-A2F4-4476-B3CB-5C77E780C231}" presName="Name13" presStyleLbl="parChTrans1D2" presStyleIdx="2" presStyleCnt="6"/>
      <dgm:spPr/>
    </dgm:pt>
    <dgm:pt modelId="{F749550E-68F1-4406-A260-F12ACDF00249}" type="pres">
      <dgm:prSet presAssocID="{0DE437D0-5606-4538-9C6C-4F0EE98E5C83}" presName="childText" presStyleLbl="bgAcc1" presStyleIdx="2" presStyleCnt="6">
        <dgm:presLayoutVars>
          <dgm:bulletEnabled val="1"/>
        </dgm:presLayoutVars>
      </dgm:prSet>
      <dgm:spPr/>
    </dgm:pt>
    <dgm:pt modelId="{A516A65A-152A-46B7-B066-A61100587CF8}" type="pres">
      <dgm:prSet presAssocID="{DD7899BB-A6E0-4A0B-A09B-210F092C41CF}" presName="Name13" presStyleLbl="parChTrans1D2" presStyleIdx="3" presStyleCnt="6"/>
      <dgm:spPr/>
    </dgm:pt>
    <dgm:pt modelId="{B193AB58-643C-4104-B338-45A858EFC3EA}" type="pres">
      <dgm:prSet presAssocID="{F6ABC78F-1B8A-477E-B9F5-6518BF758957}" presName="childText" presStyleLbl="bgAcc1" presStyleIdx="3" presStyleCnt="6" custScaleX="114133">
        <dgm:presLayoutVars>
          <dgm:bulletEnabled val="1"/>
        </dgm:presLayoutVars>
      </dgm:prSet>
      <dgm:spPr/>
    </dgm:pt>
    <dgm:pt modelId="{ADF5D49E-208E-4675-A12D-EEE221966A8F}" type="pres">
      <dgm:prSet presAssocID="{811B731C-5DD0-4F11-B6DB-D6F487202D48}" presName="root" presStyleCnt="0"/>
      <dgm:spPr/>
    </dgm:pt>
    <dgm:pt modelId="{9148C4A2-C76D-4460-8A1B-17B20687A36B}" type="pres">
      <dgm:prSet presAssocID="{811B731C-5DD0-4F11-B6DB-D6F487202D48}" presName="rootComposite" presStyleCnt="0"/>
      <dgm:spPr/>
    </dgm:pt>
    <dgm:pt modelId="{53F84098-BB2B-4D5B-BC3A-FAA3434F56A4}" type="pres">
      <dgm:prSet presAssocID="{811B731C-5DD0-4F11-B6DB-D6F487202D48}" presName="rootText" presStyleLbl="node1" presStyleIdx="2" presStyleCnt="3"/>
      <dgm:spPr/>
    </dgm:pt>
    <dgm:pt modelId="{3279AE30-678F-4E64-A321-2EAFC1103C10}" type="pres">
      <dgm:prSet presAssocID="{811B731C-5DD0-4F11-B6DB-D6F487202D48}" presName="rootConnector" presStyleLbl="node1" presStyleIdx="2" presStyleCnt="3"/>
      <dgm:spPr/>
    </dgm:pt>
    <dgm:pt modelId="{CD509001-4B00-40DA-B39D-8AF32303D375}" type="pres">
      <dgm:prSet presAssocID="{811B731C-5DD0-4F11-B6DB-D6F487202D48}" presName="childShape" presStyleCnt="0"/>
      <dgm:spPr/>
    </dgm:pt>
    <dgm:pt modelId="{254C90C7-EBDF-461C-B663-D0B236C9733B}" type="pres">
      <dgm:prSet presAssocID="{D9C2BC0A-1AED-4205-BDE4-365AB8982331}" presName="Name13" presStyleLbl="parChTrans1D2" presStyleIdx="4" presStyleCnt="6"/>
      <dgm:spPr/>
    </dgm:pt>
    <dgm:pt modelId="{728053C0-F973-4460-9912-178609123752}" type="pres">
      <dgm:prSet presAssocID="{D0906416-9460-4CB4-8FF4-7C124E150000}" presName="childText" presStyleLbl="bgAcc1" presStyleIdx="4" presStyleCnt="6">
        <dgm:presLayoutVars>
          <dgm:bulletEnabled val="1"/>
        </dgm:presLayoutVars>
      </dgm:prSet>
      <dgm:spPr/>
    </dgm:pt>
    <dgm:pt modelId="{CC87A99C-E912-45F9-AD21-FC2C36C79D76}" type="pres">
      <dgm:prSet presAssocID="{29F5C512-B9C3-4030-99BF-B1C745797E4C}" presName="Name13" presStyleLbl="parChTrans1D2" presStyleIdx="5" presStyleCnt="6"/>
      <dgm:spPr/>
    </dgm:pt>
    <dgm:pt modelId="{6CD8FB2E-25B3-41DD-9630-EC885159C9D8}" type="pres">
      <dgm:prSet presAssocID="{C7AF5ACE-B973-4E9F-BF3B-DA3509B22F57}" presName="childText" presStyleLbl="bgAcc1" presStyleIdx="5" presStyleCnt="6" custScaleX="124085">
        <dgm:presLayoutVars>
          <dgm:bulletEnabled val="1"/>
        </dgm:presLayoutVars>
      </dgm:prSet>
      <dgm:spPr/>
    </dgm:pt>
  </dgm:ptLst>
  <dgm:cxnLst>
    <dgm:cxn modelId="{7EC3CE01-584E-450B-9DA4-27E9E629AC76}" type="presOf" srcId="{D9C2BC0A-1AED-4205-BDE4-365AB8982331}" destId="{254C90C7-EBDF-461C-B663-D0B236C9733B}" srcOrd="0" destOrd="0" presId="urn:microsoft.com/office/officeart/2005/8/layout/hierarchy3"/>
    <dgm:cxn modelId="{4645780B-19D6-486C-9B10-C6D6E16D327E}" srcId="{9FBA6D72-3DE6-46D9-8543-1CEA22F06C36}" destId="{0DE437D0-5606-4538-9C6C-4F0EE98E5C83}" srcOrd="0" destOrd="0" parTransId="{89403229-A2F4-4476-B3CB-5C77E780C231}" sibTransId="{D3933E99-E840-47E7-837A-4A323A351D3D}"/>
    <dgm:cxn modelId="{DB4EB40F-6445-45F9-A639-63F43E88D1F7}" type="presOf" srcId="{F6ABC78F-1B8A-477E-B9F5-6518BF758957}" destId="{B193AB58-643C-4104-B338-45A858EFC3EA}" srcOrd="0" destOrd="0" presId="urn:microsoft.com/office/officeart/2005/8/layout/hierarchy3"/>
    <dgm:cxn modelId="{F22C7612-2470-4215-A9CD-1B04D0C2CB5C}" srcId="{005B1B88-3A34-4A16-AC96-A259D47073FF}" destId="{CA43A5DB-4C04-4F5D-8530-014E5AE6578C}" srcOrd="0" destOrd="0" parTransId="{B9603293-B097-4A89-9CF8-902C241BAB7B}" sibTransId="{A5EA0FA8-AEB0-4732-B1A4-9700427ED964}"/>
    <dgm:cxn modelId="{0167BC35-F476-4378-A3CB-4902CFCD03F5}" type="presOf" srcId="{005B1B88-3A34-4A16-AC96-A259D47073FF}" destId="{EBFB841F-EA62-455B-9FD5-046D7A1DBED0}" srcOrd="1" destOrd="0" presId="urn:microsoft.com/office/officeart/2005/8/layout/hierarchy3"/>
    <dgm:cxn modelId="{1EB77739-DADD-4918-84DA-353269695467}" srcId="{71920C85-BEF7-4C21-B3DB-3616E5D181E0}" destId="{005B1B88-3A34-4A16-AC96-A259D47073FF}" srcOrd="0" destOrd="0" parTransId="{C5ED2615-B47A-4CE4-ADA2-16BC0A20C2CD}" sibTransId="{9719F01F-C818-408F-97DE-2DE96EB07698}"/>
    <dgm:cxn modelId="{BE74173B-723E-4099-9A74-CFE80E3DD0BC}" type="presOf" srcId="{0DE437D0-5606-4538-9C6C-4F0EE98E5C83}" destId="{F749550E-68F1-4406-A260-F12ACDF00249}" srcOrd="0" destOrd="0" presId="urn:microsoft.com/office/officeart/2005/8/layout/hierarchy3"/>
    <dgm:cxn modelId="{76FCFD41-936D-4E31-95CA-FD5A805BB852}" type="presOf" srcId="{9FBA6D72-3DE6-46D9-8543-1CEA22F06C36}" destId="{E28E5D61-74BB-4B0B-BEE7-FE1E962A72B3}" srcOrd="1" destOrd="0" presId="urn:microsoft.com/office/officeart/2005/8/layout/hierarchy3"/>
    <dgm:cxn modelId="{C29D0E49-CD7D-41DA-B29A-11D44FE2EF46}" type="presOf" srcId="{BC5B4590-8C6B-40A2-9946-DC681AA312AA}" destId="{E3DF1EA5-113A-46D5-8EFA-8BE082405A4C}" srcOrd="0" destOrd="0" presId="urn:microsoft.com/office/officeart/2005/8/layout/hierarchy3"/>
    <dgm:cxn modelId="{0B92FD4B-31E1-4D55-816D-A43E7DD837E0}" type="presOf" srcId="{71920C85-BEF7-4C21-B3DB-3616E5D181E0}" destId="{EF06ABE8-6FA1-461D-A7EC-1CA50F661E67}" srcOrd="0" destOrd="0" presId="urn:microsoft.com/office/officeart/2005/8/layout/hierarchy3"/>
    <dgm:cxn modelId="{59662F4E-6E59-4E7B-ABC0-C6D28C0A584E}" type="presOf" srcId="{DD7899BB-A6E0-4A0B-A09B-210F092C41CF}" destId="{A516A65A-152A-46B7-B066-A61100587CF8}" srcOrd="0" destOrd="0" presId="urn:microsoft.com/office/officeart/2005/8/layout/hierarchy3"/>
    <dgm:cxn modelId="{4EAE606E-C173-459D-B5B0-6C3F5520CA4F}" type="presOf" srcId="{811B731C-5DD0-4F11-B6DB-D6F487202D48}" destId="{3279AE30-678F-4E64-A321-2EAFC1103C10}" srcOrd="1" destOrd="0" presId="urn:microsoft.com/office/officeart/2005/8/layout/hierarchy3"/>
    <dgm:cxn modelId="{62946C6F-64B8-4D5B-8A5B-46D322D60EB0}" type="presOf" srcId="{005B1B88-3A34-4A16-AC96-A259D47073FF}" destId="{2EBB61CD-D848-49CD-A90A-AFCA0B149958}" srcOrd="0" destOrd="0" presId="urn:microsoft.com/office/officeart/2005/8/layout/hierarchy3"/>
    <dgm:cxn modelId="{19E4C94F-912A-4E98-B4D9-DE537F9B0586}" type="presOf" srcId="{89403229-A2F4-4476-B3CB-5C77E780C231}" destId="{D745A317-F4A9-426B-BCF2-8D704C4FD871}" srcOrd="0" destOrd="0" presId="urn:microsoft.com/office/officeart/2005/8/layout/hierarchy3"/>
    <dgm:cxn modelId="{E6291450-EAC8-4AD1-A79C-43A14BCC24AF}" type="presOf" srcId="{B9603293-B097-4A89-9CF8-902C241BAB7B}" destId="{1BF43029-AD26-4C60-8D95-1863472A5690}" srcOrd="0" destOrd="0" presId="urn:microsoft.com/office/officeart/2005/8/layout/hierarchy3"/>
    <dgm:cxn modelId="{646F9F51-5D14-4B42-839D-AF8F3AC5428A}" srcId="{9FBA6D72-3DE6-46D9-8543-1CEA22F06C36}" destId="{F6ABC78F-1B8A-477E-B9F5-6518BF758957}" srcOrd="1" destOrd="0" parTransId="{DD7899BB-A6E0-4A0B-A09B-210F092C41CF}" sibTransId="{EEEFE4EB-DA6B-437C-9F50-053E98AC11F2}"/>
    <dgm:cxn modelId="{27DB467E-A6DA-421F-ACBA-0F8260B98A3C}" type="presOf" srcId="{CA43A5DB-4C04-4F5D-8530-014E5AE6578C}" destId="{12C4354E-AA70-47F0-A798-55132C2BC2AF}" srcOrd="0" destOrd="0" presId="urn:microsoft.com/office/officeart/2005/8/layout/hierarchy3"/>
    <dgm:cxn modelId="{5328A181-38B7-4328-8BDB-53C245A3ED52}" type="presOf" srcId="{D0906416-9460-4CB4-8FF4-7C124E150000}" destId="{728053C0-F973-4460-9912-178609123752}" srcOrd="0" destOrd="0" presId="urn:microsoft.com/office/officeart/2005/8/layout/hierarchy3"/>
    <dgm:cxn modelId="{C97E1286-0FD5-45A7-9220-5F0C300D36E4}" srcId="{71920C85-BEF7-4C21-B3DB-3616E5D181E0}" destId="{811B731C-5DD0-4F11-B6DB-D6F487202D48}" srcOrd="2" destOrd="0" parTransId="{52A4C851-8630-46C3-B851-7A2B4F579FB0}" sibTransId="{02910277-262E-4F22-93A2-B178F446D3AE}"/>
    <dgm:cxn modelId="{F7C9C393-254C-43EE-A46E-9CBFD68DEB32}" type="presOf" srcId="{84E90BEA-42F3-464A-A64F-A5A380076E03}" destId="{22D65905-558A-47F9-A539-5490E1079CB1}" srcOrd="0" destOrd="0" presId="urn:microsoft.com/office/officeart/2005/8/layout/hierarchy3"/>
    <dgm:cxn modelId="{F87EA6A5-6D6A-4152-B6F9-3B4144CF642F}" srcId="{811B731C-5DD0-4F11-B6DB-D6F487202D48}" destId="{D0906416-9460-4CB4-8FF4-7C124E150000}" srcOrd="0" destOrd="0" parTransId="{D9C2BC0A-1AED-4205-BDE4-365AB8982331}" sibTransId="{7CB45B48-656E-4B66-9AAD-658507E1F35B}"/>
    <dgm:cxn modelId="{671D17AE-A69D-4B3E-8925-E21A44DF1A33}" srcId="{71920C85-BEF7-4C21-B3DB-3616E5D181E0}" destId="{9FBA6D72-3DE6-46D9-8543-1CEA22F06C36}" srcOrd="1" destOrd="0" parTransId="{F8C9820D-300E-423B-ADF8-6BF747F0A3AF}" sibTransId="{05CDB1EF-8944-43A7-BD49-74A80496BD2E}"/>
    <dgm:cxn modelId="{3ECDCCB6-3C94-449F-97AA-444475125D2A}" srcId="{005B1B88-3A34-4A16-AC96-A259D47073FF}" destId="{BC5B4590-8C6B-40A2-9946-DC681AA312AA}" srcOrd="1" destOrd="0" parTransId="{84E90BEA-42F3-464A-A64F-A5A380076E03}" sibTransId="{F4A1E644-D4BB-4D07-967A-EE3DA7CCB550}"/>
    <dgm:cxn modelId="{57598EBA-50BF-44D6-9231-599AEA63C1A7}" type="presOf" srcId="{C7AF5ACE-B973-4E9F-BF3B-DA3509B22F57}" destId="{6CD8FB2E-25B3-41DD-9630-EC885159C9D8}" srcOrd="0" destOrd="0" presId="urn:microsoft.com/office/officeart/2005/8/layout/hierarchy3"/>
    <dgm:cxn modelId="{0EBFD4BF-2773-48EB-AAFA-F8119E587C12}" type="presOf" srcId="{811B731C-5DD0-4F11-B6DB-D6F487202D48}" destId="{53F84098-BB2B-4D5B-BC3A-FAA3434F56A4}" srcOrd="0" destOrd="0" presId="urn:microsoft.com/office/officeart/2005/8/layout/hierarchy3"/>
    <dgm:cxn modelId="{BE751CD2-A8BC-4E00-B275-972B13D68FA4}" srcId="{811B731C-5DD0-4F11-B6DB-D6F487202D48}" destId="{C7AF5ACE-B973-4E9F-BF3B-DA3509B22F57}" srcOrd="1" destOrd="0" parTransId="{29F5C512-B9C3-4030-99BF-B1C745797E4C}" sibTransId="{57498BE0-51CE-4D8C-B636-B839383E8F27}"/>
    <dgm:cxn modelId="{0023A3F1-4E57-4EA4-8E2A-386FAABF880C}" type="presOf" srcId="{9FBA6D72-3DE6-46D9-8543-1CEA22F06C36}" destId="{52191C63-4281-4077-B47B-0AE9E71F12B7}" srcOrd="0" destOrd="0" presId="urn:microsoft.com/office/officeart/2005/8/layout/hierarchy3"/>
    <dgm:cxn modelId="{26C6E3FF-FA41-4484-9A8B-940D9F1071BA}" type="presOf" srcId="{29F5C512-B9C3-4030-99BF-B1C745797E4C}" destId="{CC87A99C-E912-45F9-AD21-FC2C36C79D76}" srcOrd="0" destOrd="0" presId="urn:microsoft.com/office/officeart/2005/8/layout/hierarchy3"/>
    <dgm:cxn modelId="{7179A59D-B6FD-4DB4-85A6-4B8DC2A9CBAA}" type="presParOf" srcId="{EF06ABE8-6FA1-461D-A7EC-1CA50F661E67}" destId="{B6CD9A10-A943-4064-AD37-96B38BF2A813}" srcOrd="0" destOrd="0" presId="urn:microsoft.com/office/officeart/2005/8/layout/hierarchy3"/>
    <dgm:cxn modelId="{80F6D917-E425-4C3C-A863-BF9E0165AD9A}" type="presParOf" srcId="{B6CD9A10-A943-4064-AD37-96B38BF2A813}" destId="{48BE1638-5A96-4736-87BF-D6D14358CC5F}" srcOrd="0" destOrd="0" presId="urn:microsoft.com/office/officeart/2005/8/layout/hierarchy3"/>
    <dgm:cxn modelId="{4E3398DD-5956-4C80-BD6F-0A69E363000E}" type="presParOf" srcId="{48BE1638-5A96-4736-87BF-D6D14358CC5F}" destId="{2EBB61CD-D848-49CD-A90A-AFCA0B149958}" srcOrd="0" destOrd="0" presId="urn:microsoft.com/office/officeart/2005/8/layout/hierarchy3"/>
    <dgm:cxn modelId="{7952CBA3-398B-473D-B3A9-7DB7D935FF49}" type="presParOf" srcId="{48BE1638-5A96-4736-87BF-D6D14358CC5F}" destId="{EBFB841F-EA62-455B-9FD5-046D7A1DBED0}" srcOrd="1" destOrd="0" presId="urn:microsoft.com/office/officeart/2005/8/layout/hierarchy3"/>
    <dgm:cxn modelId="{46C56625-9EE8-4FFF-8B99-C82EBA368DC6}" type="presParOf" srcId="{B6CD9A10-A943-4064-AD37-96B38BF2A813}" destId="{E58A971E-1168-4430-9686-A769CEC5B797}" srcOrd="1" destOrd="0" presId="urn:microsoft.com/office/officeart/2005/8/layout/hierarchy3"/>
    <dgm:cxn modelId="{35F1960B-7C0A-45B4-B213-448F05C571A7}" type="presParOf" srcId="{E58A971E-1168-4430-9686-A769CEC5B797}" destId="{1BF43029-AD26-4C60-8D95-1863472A5690}" srcOrd="0" destOrd="0" presId="urn:microsoft.com/office/officeart/2005/8/layout/hierarchy3"/>
    <dgm:cxn modelId="{9789CBF3-D00F-4353-915C-6509CB4C0703}" type="presParOf" srcId="{E58A971E-1168-4430-9686-A769CEC5B797}" destId="{12C4354E-AA70-47F0-A798-55132C2BC2AF}" srcOrd="1" destOrd="0" presId="urn:microsoft.com/office/officeart/2005/8/layout/hierarchy3"/>
    <dgm:cxn modelId="{EC723D42-AC41-4B73-872D-EE6B6CD55A02}" type="presParOf" srcId="{E58A971E-1168-4430-9686-A769CEC5B797}" destId="{22D65905-558A-47F9-A539-5490E1079CB1}" srcOrd="2" destOrd="0" presId="urn:microsoft.com/office/officeart/2005/8/layout/hierarchy3"/>
    <dgm:cxn modelId="{62F8B2A5-3AF8-44D0-8895-E27F1E77D401}" type="presParOf" srcId="{E58A971E-1168-4430-9686-A769CEC5B797}" destId="{E3DF1EA5-113A-46D5-8EFA-8BE082405A4C}" srcOrd="3" destOrd="0" presId="urn:microsoft.com/office/officeart/2005/8/layout/hierarchy3"/>
    <dgm:cxn modelId="{F0B44817-580C-4FDF-81EA-79B916661BFA}" type="presParOf" srcId="{EF06ABE8-6FA1-461D-A7EC-1CA50F661E67}" destId="{5DDDF733-1D92-42DD-AD53-87CE6A050FAF}" srcOrd="1" destOrd="0" presId="urn:microsoft.com/office/officeart/2005/8/layout/hierarchy3"/>
    <dgm:cxn modelId="{1063498E-FA28-402E-9C89-06D83D32F559}" type="presParOf" srcId="{5DDDF733-1D92-42DD-AD53-87CE6A050FAF}" destId="{630CF807-BF48-412D-BCD4-1A585909FEF6}" srcOrd="0" destOrd="0" presId="urn:microsoft.com/office/officeart/2005/8/layout/hierarchy3"/>
    <dgm:cxn modelId="{050276AB-4516-4F9F-BA2F-CA6B8E9A72CF}" type="presParOf" srcId="{630CF807-BF48-412D-BCD4-1A585909FEF6}" destId="{52191C63-4281-4077-B47B-0AE9E71F12B7}" srcOrd="0" destOrd="0" presId="urn:microsoft.com/office/officeart/2005/8/layout/hierarchy3"/>
    <dgm:cxn modelId="{1B25E89C-52E0-4D5D-94D1-10E76383D617}" type="presParOf" srcId="{630CF807-BF48-412D-BCD4-1A585909FEF6}" destId="{E28E5D61-74BB-4B0B-BEE7-FE1E962A72B3}" srcOrd="1" destOrd="0" presId="urn:microsoft.com/office/officeart/2005/8/layout/hierarchy3"/>
    <dgm:cxn modelId="{12428257-709E-4CD3-8AD4-193AC5D49126}" type="presParOf" srcId="{5DDDF733-1D92-42DD-AD53-87CE6A050FAF}" destId="{41B4F0BC-D486-4E11-8E20-0F2BD583DBC1}" srcOrd="1" destOrd="0" presId="urn:microsoft.com/office/officeart/2005/8/layout/hierarchy3"/>
    <dgm:cxn modelId="{9D1A6A9F-F710-47CF-9ECB-37EF344D7783}" type="presParOf" srcId="{41B4F0BC-D486-4E11-8E20-0F2BD583DBC1}" destId="{D745A317-F4A9-426B-BCF2-8D704C4FD871}" srcOrd="0" destOrd="0" presId="urn:microsoft.com/office/officeart/2005/8/layout/hierarchy3"/>
    <dgm:cxn modelId="{EA5C96D8-FC25-4B86-9F14-4F566374DD0E}" type="presParOf" srcId="{41B4F0BC-D486-4E11-8E20-0F2BD583DBC1}" destId="{F749550E-68F1-4406-A260-F12ACDF00249}" srcOrd="1" destOrd="0" presId="urn:microsoft.com/office/officeart/2005/8/layout/hierarchy3"/>
    <dgm:cxn modelId="{FC3DD463-7557-4F49-B569-7AC9D13BEE5D}" type="presParOf" srcId="{41B4F0BC-D486-4E11-8E20-0F2BD583DBC1}" destId="{A516A65A-152A-46B7-B066-A61100587CF8}" srcOrd="2" destOrd="0" presId="urn:microsoft.com/office/officeart/2005/8/layout/hierarchy3"/>
    <dgm:cxn modelId="{F6A71C66-1E58-458A-BA5A-989A1AD9BDBB}" type="presParOf" srcId="{41B4F0BC-D486-4E11-8E20-0F2BD583DBC1}" destId="{B193AB58-643C-4104-B338-45A858EFC3EA}" srcOrd="3" destOrd="0" presId="urn:microsoft.com/office/officeart/2005/8/layout/hierarchy3"/>
    <dgm:cxn modelId="{D0CF8476-4293-4EBA-8BD8-730B50E122EA}" type="presParOf" srcId="{EF06ABE8-6FA1-461D-A7EC-1CA50F661E67}" destId="{ADF5D49E-208E-4675-A12D-EEE221966A8F}" srcOrd="2" destOrd="0" presId="urn:microsoft.com/office/officeart/2005/8/layout/hierarchy3"/>
    <dgm:cxn modelId="{03AB3E0B-5F2C-41E0-AE81-7C0A5A155557}" type="presParOf" srcId="{ADF5D49E-208E-4675-A12D-EEE221966A8F}" destId="{9148C4A2-C76D-4460-8A1B-17B20687A36B}" srcOrd="0" destOrd="0" presId="urn:microsoft.com/office/officeart/2005/8/layout/hierarchy3"/>
    <dgm:cxn modelId="{DA043E16-4416-4519-B0FB-8B17166EE066}" type="presParOf" srcId="{9148C4A2-C76D-4460-8A1B-17B20687A36B}" destId="{53F84098-BB2B-4D5B-BC3A-FAA3434F56A4}" srcOrd="0" destOrd="0" presId="urn:microsoft.com/office/officeart/2005/8/layout/hierarchy3"/>
    <dgm:cxn modelId="{D57AB9C6-0414-4C6C-8062-49D2901AA9FB}" type="presParOf" srcId="{9148C4A2-C76D-4460-8A1B-17B20687A36B}" destId="{3279AE30-678F-4E64-A321-2EAFC1103C10}" srcOrd="1" destOrd="0" presId="urn:microsoft.com/office/officeart/2005/8/layout/hierarchy3"/>
    <dgm:cxn modelId="{CCE8D80B-8185-43A5-907D-84AEEED32581}" type="presParOf" srcId="{ADF5D49E-208E-4675-A12D-EEE221966A8F}" destId="{CD509001-4B00-40DA-B39D-8AF32303D375}" srcOrd="1" destOrd="0" presId="urn:microsoft.com/office/officeart/2005/8/layout/hierarchy3"/>
    <dgm:cxn modelId="{6887676B-396D-4700-81BA-569A1D4B6BEC}" type="presParOf" srcId="{CD509001-4B00-40DA-B39D-8AF32303D375}" destId="{254C90C7-EBDF-461C-B663-D0B236C9733B}" srcOrd="0" destOrd="0" presId="urn:microsoft.com/office/officeart/2005/8/layout/hierarchy3"/>
    <dgm:cxn modelId="{0824B835-CDA0-41DD-85EC-C5739BE8EAB1}" type="presParOf" srcId="{CD509001-4B00-40DA-B39D-8AF32303D375}" destId="{728053C0-F973-4460-9912-178609123752}" srcOrd="1" destOrd="0" presId="urn:microsoft.com/office/officeart/2005/8/layout/hierarchy3"/>
    <dgm:cxn modelId="{EC7F1BB9-2E2B-4430-A245-4D993F603703}" type="presParOf" srcId="{CD509001-4B00-40DA-B39D-8AF32303D375}" destId="{CC87A99C-E912-45F9-AD21-FC2C36C79D76}" srcOrd="2" destOrd="0" presId="urn:microsoft.com/office/officeart/2005/8/layout/hierarchy3"/>
    <dgm:cxn modelId="{7D9C9790-64D6-4E0A-9C8A-8E78349F8A52}" type="presParOf" srcId="{CD509001-4B00-40DA-B39D-8AF32303D375}" destId="{6CD8FB2E-25B3-41DD-9630-EC885159C9D8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B61CD-D848-49CD-A90A-AFCA0B149958}">
      <dsp:nvSpPr>
        <dsp:cNvPr id="0" name=""/>
        <dsp:cNvSpPr/>
      </dsp:nvSpPr>
      <dsp:spPr>
        <a:xfrm>
          <a:off x="1092450" y="2556"/>
          <a:ext cx="3866286" cy="1933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LDSC </a:t>
          </a:r>
        </a:p>
      </dsp:txBody>
      <dsp:txXfrm>
        <a:off x="1149070" y="59176"/>
        <a:ext cx="3753046" cy="1819903"/>
      </dsp:txXfrm>
    </dsp:sp>
    <dsp:sp modelId="{1BF43029-AD26-4C60-8D95-1863472A5690}">
      <dsp:nvSpPr>
        <dsp:cNvPr id="0" name=""/>
        <dsp:cNvSpPr/>
      </dsp:nvSpPr>
      <dsp:spPr>
        <a:xfrm>
          <a:off x="1479079" y="1935699"/>
          <a:ext cx="386628" cy="1449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57"/>
              </a:lnTo>
              <a:lnTo>
                <a:pt x="386628" y="14498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4354E-AA70-47F0-A798-55132C2BC2AF}">
      <dsp:nvSpPr>
        <dsp:cNvPr id="0" name=""/>
        <dsp:cNvSpPr/>
      </dsp:nvSpPr>
      <dsp:spPr>
        <a:xfrm>
          <a:off x="1865707" y="2418984"/>
          <a:ext cx="3093028" cy="1933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i="0" kern="1200" dirty="0">
              <a:latin typeface="+mn-lt"/>
              <a:ea typeface="Arial Unicode MS"/>
            </a:rPr>
            <a:t>Non-p correlations with external </a:t>
          </a:r>
          <a:r>
            <a:rPr lang="en-GB" sz="3800" b="0" kern="1200" dirty="0"/>
            <a:t> outcomes</a:t>
          </a:r>
        </a:p>
      </dsp:txBody>
      <dsp:txXfrm>
        <a:off x="1922327" y="2475604"/>
        <a:ext cx="2979788" cy="1819903"/>
      </dsp:txXfrm>
    </dsp:sp>
    <dsp:sp modelId="{22D65905-558A-47F9-A539-5490E1079CB1}">
      <dsp:nvSpPr>
        <dsp:cNvPr id="0" name=""/>
        <dsp:cNvSpPr/>
      </dsp:nvSpPr>
      <dsp:spPr>
        <a:xfrm>
          <a:off x="1479079" y="1935699"/>
          <a:ext cx="386628" cy="3866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6286"/>
              </a:lnTo>
              <a:lnTo>
                <a:pt x="386628" y="3866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DF1EA5-113A-46D5-8EFA-8BE082405A4C}">
      <dsp:nvSpPr>
        <dsp:cNvPr id="0" name=""/>
        <dsp:cNvSpPr/>
      </dsp:nvSpPr>
      <dsp:spPr>
        <a:xfrm>
          <a:off x="1865707" y="4835413"/>
          <a:ext cx="3866286" cy="1933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/>
            <a:t>Changes in </a:t>
          </a:r>
          <a:r>
            <a:rPr lang="en-GB" sz="3800" b="0" kern="1200" dirty="0" err="1"/>
            <a:t>rgs</a:t>
          </a:r>
          <a:r>
            <a:rPr lang="en-GB" sz="3800" b="0" kern="1200" dirty="0"/>
            <a:t> before and after controlling of p</a:t>
          </a:r>
        </a:p>
      </dsp:txBody>
      <dsp:txXfrm>
        <a:off x="1922327" y="4892033"/>
        <a:ext cx="3753046" cy="1819903"/>
      </dsp:txXfrm>
    </dsp:sp>
    <dsp:sp modelId="{52191C63-4281-4077-B47B-0AE9E71F12B7}">
      <dsp:nvSpPr>
        <dsp:cNvPr id="0" name=""/>
        <dsp:cNvSpPr/>
      </dsp:nvSpPr>
      <dsp:spPr>
        <a:xfrm>
          <a:off x="5925308" y="2556"/>
          <a:ext cx="3866286" cy="1933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LD Clumping </a:t>
          </a:r>
        </a:p>
      </dsp:txBody>
      <dsp:txXfrm>
        <a:off x="5981928" y="59176"/>
        <a:ext cx="3753046" cy="1819903"/>
      </dsp:txXfrm>
    </dsp:sp>
    <dsp:sp modelId="{D745A317-F4A9-426B-BCF2-8D704C4FD871}">
      <dsp:nvSpPr>
        <dsp:cNvPr id="0" name=""/>
        <dsp:cNvSpPr/>
      </dsp:nvSpPr>
      <dsp:spPr>
        <a:xfrm>
          <a:off x="6311936" y="1935699"/>
          <a:ext cx="386628" cy="1449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57"/>
              </a:lnTo>
              <a:lnTo>
                <a:pt x="386628" y="14498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9550E-68F1-4406-A260-F12ACDF00249}">
      <dsp:nvSpPr>
        <dsp:cNvPr id="0" name=""/>
        <dsp:cNvSpPr/>
      </dsp:nvSpPr>
      <dsp:spPr>
        <a:xfrm>
          <a:off x="6698565" y="2418984"/>
          <a:ext cx="3093028" cy="1933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/>
            <a:t>Independent significant hits of Non-</a:t>
          </a:r>
          <a:r>
            <a:rPr lang="en-GB" sz="3800" b="0" kern="1200" dirty="0" err="1"/>
            <a:t>ps</a:t>
          </a:r>
          <a:endParaRPr lang="en-GB" sz="3800" b="0" kern="1200" dirty="0"/>
        </a:p>
      </dsp:txBody>
      <dsp:txXfrm>
        <a:off x="6755185" y="2475604"/>
        <a:ext cx="2979788" cy="1819903"/>
      </dsp:txXfrm>
    </dsp:sp>
    <dsp:sp modelId="{A516A65A-152A-46B7-B066-A61100587CF8}">
      <dsp:nvSpPr>
        <dsp:cNvPr id="0" name=""/>
        <dsp:cNvSpPr/>
      </dsp:nvSpPr>
      <dsp:spPr>
        <a:xfrm>
          <a:off x="6311936" y="1935699"/>
          <a:ext cx="386628" cy="3866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6286"/>
              </a:lnTo>
              <a:lnTo>
                <a:pt x="386628" y="3866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193AB58-643C-4104-B338-45A858EFC3EA}">
      <dsp:nvSpPr>
        <dsp:cNvPr id="0" name=""/>
        <dsp:cNvSpPr/>
      </dsp:nvSpPr>
      <dsp:spPr>
        <a:xfrm>
          <a:off x="6698565" y="4835413"/>
          <a:ext cx="3530166" cy="1933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/>
            <a:t>Novel Loci not identified in the previous GWAS</a:t>
          </a:r>
        </a:p>
      </dsp:txBody>
      <dsp:txXfrm>
        <a:off x="6755185" y="4892033"/>
        <a:ext cx="3416926" cy="1819903"/>
      </dsp:txXfrm>
    </dsp:sp>
    <dsp:sp modelId="{53F84098-BB2B-4D5B-BC3A-FAA3434F56A4}">
      <dsp:nvSpPr>
        <dsp:cNvPr id="0" name=""/>
        <dsp:cNvSpPr/>
      </dsp:nvSpPr>
      <dsp:spPr>
        <a:xfrm>
          <a:off x="10758166" y="2556"/>
          <a:ext cx="3866286" cy="193314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b="1" kern="1200" dirty="0"/>
            <a:t>MAGMA gene and gene-set analysis</a:t>
          </a:r>
        </a:p>
      </dsp:txBody>
      <dsp:txXfrm>
        <a:off x="10814786" y="59176"/>
        <a:ext cx="3753046" cy="1819903"/>
      </dsp:txXfrm>
    </dsp:sp>
    <dsp:sp modelId="{254C90C7-EBDF-461C-B663-D0B236C9733B}">
      <dsp:nvSpPr>
        <dsp:cNvPr id="0" name=""/>
        <dsp:cNvSpPr/>
      </dsp:nvSpPr>
      <dsp:spPr>
        <a:xfrm>
          <a:off x="11144794" y="1935699"/>
          <a:ext cx="386628" cy="144985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49857"/>
              </a:lnTo>
              <a:lnTo>
                <a:pt x="386628" y="144985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8053C0-F973-4460-9912-178609123752}">
      <dsp:nvSpPr>
        <dsp:cNvPr id="0" name=""/>
        <dsp:cNvSpPr/>
      </dsp:nvSpPr>
      <dsp:spPr>
        <a:xfrm>
          <a:off x="11531423" y="2418984"/>
          <a:ext cx="3093028" cy="1933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/>
            <a:t>Identify the most relevant genes</a:t>
          </a:r>
        </a:p>
      </dsp:txBody>
      <dsp:txXfrm>
        <a:off x="11588043" y="2475604"/>
        <a:ext cx="2979788" cy="1819903"/>
      </dsp:txXfrm>
    </dsp:sp>
    <dsp:sp modelId="{CC87A99C-E912-45F9-AD21-FC2C36C79D76}">
      <dsp:nvSpPr>
        <dsp:cNvPr id="0" name=""/>
        <dsp:cNvSpPr/>
      </dsp:nvSpPr>
      <dsp:spPr>
        <a:xfrm>
          <a:off x="11144794" y="1935699"/>
          <a:ext cx="386628" cy="38662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866286"/>
              </a:lnTo>
              <a:lnTo>
                <a:pt x="386628" y="386628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8FB2E-25B3-41DD-9630-EC885159C9D8}">
      <dsp:nvSpPr>
        <dsp:cNvPr id="0" name=""/>
        <dsp:cNvSpPr/>
      </dsp:nvSpPr>
      <dsp:spPr>
        <a:xfrm>
          <a:off x="11531423" y="4835413"/>
          <a:ext cx="3837985" cy="193314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800" b="0" kern="1200" dirty="0"/>
            <a:t>Explore gene enrichment in the Tissue and the Brain</a:t>
          </a:r>
        </a:p>
      </dsp:txBody>
      <dsp:txXfrm>
        <a:off x="11588043" y="4892033"/>
        <a:ext cx="3724745" cy="1819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58D0-2614-4029-A762-81DA5D4BF32E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5950" y="1143000"/>
            <a:ext cx="3086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5258-76CE-4576-BDCE-97CB86CBC8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15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interesting patterns of changes we found in the </a:t>
            </a:r>
            <a:r>
              <a:rPr lang="en-GB" dirty="0" err="1"/>
              <a:t>rgs</a:t>
            </a:r>
            <a:r>
              <a:rPr lang="en-GB" dirty="0"/>
              <a:t> between the 11 psychiatric disorders, it become worth investigating the biological underpinning of the Non-</a:t>
            </a:r>
            <a:r>
              <a:rPr lang="en-GB" dirty="0" err="1"/>
              <a:t>ps</a:t>
            </a:r>
            <a:r>
              <a:rPr lang="en-GB" dirty="0"/>
              <a:t> in our Part 2 of our project, the downstream analysis. </a:t>
            </a:r>
          </a:p>
          <a:p>
            <a:endParaRPr lang="en-GB" dirty="0"/>
          </a:p>
          <a:p>
            <a:r>
              <a:rPr lang="en-GB" dirty="0"/>
              <a:t>The aim of the part 2 of the project is to investigate and compare the disorders before and after taking out p in downstream analyses. </a:t>
            </a:r>
          </a:p>
          <a:p>
            <a:endParaRPr lang="en-GB" dirty="0"/>
          </a:p>
          <a:p>
            <a:r>
              <a:rPr lang="en-GB" dirty="0"/>
              <a:t>We conducted three part of downstream analysis: genetic correlation with external traits, novel genetic loci identification, and exploring the gene and gene-set enrichment in the </a:t>
            </a:r>
            <a:r>
              <a:rPr lang="en-GB" dirty="0" err="1"/>
              <a:t>Nonps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Firstly we examined the genetic correlation between Non-</a:t>
            </a:r>
            <a:r>
              <a:rPr lang="en-GB" dirty="0" err="1"/>
              <a:t>ps</a:t>
            </a:r>
            <a:r>
              <a:rPr lang="en-GB" dirty="0"/>
              <a:t> and external traits in 4 categories: demographic, health, psychological and anthropometric. Then we compare the </a:t>
            </a:r>
            <a:r>
              <a:rPr lang="en-GB" dirty="0" err="1"/>
              <a:t>Nonp</a:t>
            </a:r>
            <a:r>
              <a:rPr lang="en-GB" dirty="0"/>
              <a:t> correlations with the disorder original. We applied the jack-knife correction when comparing the </a:t>
            </a:r>
            <a:r>
              <a:rPr lang="en-GB" dirty="0" err="1"/>
              <a:t>rgs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Then we used LD clumping to sum up the GWAS signals across the genome and identified independent significant SNPs associated with the Non-ps. We compare our newly with the original GWAS in order to identify the genetic variants not identified in the original GWAS. </a:t>
            </a:r>
          </a:p>
          <a:p>
            <a:pPr marL="228600" indent="-228600">
              <a:buAutoNum type="arabicPeriod"/>
            </a:pPr>
            <a:r>
              <a:rPr lang="en-GB" dirty="0"/>
              <a:t>Finally we used the MAGMA in FUMA to identify gene and gene-sets are significant enriched in the Non-p summary statistics, as well as how different tissue types and brain development stage samples were enriched. 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RESULTS</a:t>
            </a:r>
          </a:p>
          <a:p>
            <a:pPr marL="228600" indent="-228600">
              <a:buAutoNum type="arabicPeriod"/>
            </a:pPr>
            <a:r>
              <a:rPr lang="en-GB" b="0" dirty="0"/>
              <a:t>The genetic correlation results, taking the psychological related traits as an example. </a:t>
            </a:r>
          </a:p>
          <a:p>
            <a:pPr marL="685800" lvl="1" indent="-228600">
              <a:buAutoNum type="arabicPeriod"/>
            </a:pPr>
            <a:r>
              <a:rPr lang="en-GB" b="0" dirty="0"/>
              <a:t>5 out of the 11 disorders showed significant changes in </a:t>
            </a:r>
            <a:r>
              <a:rPr lang="en-GB" b="0" dirty="0" err="1"/>
              <a:t>rgs</a:t>
            </a:r>
            <a:r>
              <a:rPr lang="en-GB" b="0" dirty="0"/>
              <a:t> in this categories. MDD showed the most number of changes. </a:t>
            </a:r>
          </a:p>
          <a:p>
            <a:pPr marL="685800" lvl="1" indent="-228600">
              <a:buAutoNum type="arabicPeriod"/>
            </a:pPr>
            <a:r>
              <a:rPr lang="en-GB" b="0" dirty="0"/>
              <a:t>Most of the changes are reduction in </a:t>
            </a:r>
            <a:r>
              <a:rPr lang="en-GB" b="0" dirty="0" err="1"/>
              <a:t>rgs</a:t>
            </a:r>
            <a:r>
              <a:rPr lang="en-GB" b="0" dirty="0"/>
              <a:t>, but with exceptions. </a:t>
            </a:r>
          </a:p>
          <a:p>
            <a:pPr marL="1143000" lvl="2" indent="-228600">
              <a:buAutoNum type="arabicPeriod"/>
            </a:pPr>
            <a:r>
              <a:rPr lang="en-GB" b="0" dirty="0"/>
              <a:t>Reversed correlation between MDD and executive function, cognitive performance, and noncognitive skills. The original negative correlations (-0.09 to -0.18) were switched to</a:t>
            </a:r>
            <a:r>
              <a:rPr lang="en-US" b="0" dirty="0"/>
              <a:t> positive (0.15 to 0.25). Also, the positive correlation between BIP and loneliness (0.11) had become negative (-0.21)</a:t>
            </a:r>
          </a:p>
          <a:p>
            <a:pPr marL="1143000" lvl="2" indent="-228600">
              <a:buAutoNum type="arabicPeriod"/>
            </a:pPr>
            <a:r>
              <a:rPr lang="en-US" b="0" dirty="0"/>
              <a:t>Enhanced correlation between BIP and EA (0.13 to 0.27), and between MDD and cognitive skills (-0.16 to -0.36)</a:t>
            </a:r>
            <a:endParaRPr lang="en-GB" b="0" dirty="0"/>
          </a:p>
          <a:p>
            <a:pPr marL="685800" lvl="1" indent="-228600">
              <a:buAutoNum type="arabicPeriod"/>
            </a:pPr>
            <a:r>
              <a:rPr lang="en-GB" dirty="0"/>
              <a:t>Thus this demonstrate three types of changes in the psychological categories</a:t>
            </a:r>
          </a:p>
          <a:p>
            <a:pPr marL="1143000" lvl="2" indent="-228600">
              <a:buAutoNum type="arabicPeriod"/>
            </a:pPr>
            <a:r>
              <a:rPr lang="en-GB" dirty="0"/>
              <a:t>Reduction – p was explain the original association (most of the time)</a:t>
            </a:r>
          </a:p>
          <a:p>
            <a:pPr marL="1143000" lvl="2" indent="-228600">
              <a:buAutoNum type="arabicPeriod"/>
            </a:pPr>
            <a:r>
              <a:rPr lang="en-GB" dirty="0"/>
              <a:t>Reversed – p was masking the true associations (second often)</a:t>
            </a:r>
          </a:p>
          <a:p>
            <a:pPr marL="1143000" lvl="2" indent="-228600">
              <a:buAutoNum type="arabicPeriod"/>
            </a:pPr>
            <a:r>
              <a:rPr lang="en-GB" dirty="0"/>
              <a:t>Enhanced – p reduced the strength of original association (least often)</a:t>
            </a:r>
          </a:p>
          <a:p>
            <a:pPr marL="228600" lvl="0" indent="-228600">
              <a:buAutoNum type="arabicPeriod"/>
            </a:pPr>
            <a:r>
              <a:rPr lang="en-GB" dirty="0"/>
              <a:t>4 disorders identified the novel SNPs comparing with the original. </a:t>
            </a:r>
          </a:p>
          <a:p>
            <a:pPr marL="685800" lvl="1" indent="-228600">
              <a:buAutoNum type="arabicPeriod"/>
            </a:pPr>
            <a:r>
              <a:rPr lang="en-GB" dirty="0"/>
              <a:t>The schizophrenia Non-p </a:t>
            </a:r>
            <a:r>
              <a:rPr lang="en-GB" dirty="0" err="1"/>
              <a:t>gwas</a:t>
            </a:r>
            <a:r>
              <a:rPr lang="en-GB" dirty="0"/>
              <a:t> have the most number of novel SNPs. The most significant novel SNP is located around a schizophrenia and education attainment related gene SCZN16-AS1. </a:t>
            </a:r>
          </a:p>
          <a:p>
            <a:pPr marL="228600" lvl="0" indent="-228600">
              <a:buAutoNum type="arabicPeriod"/>
            </a:pPr>
            <a:r>
              <a:rPr lang="en-GB" dirty="0"/>
              <a:t>Changes in the tissue type and brain development stage enrichment were found</a:t>
            </a:r>
          </a:p>
          <a:p>
            <a:pPr marL="685800" lvl="1" indent="-228600">
              <a:buAutoNum type="arabicPeriod"/>
            </a:pPr>
            <a:r>
              <a:rPr lang="en-GB" dirty="0"/>
              <a:t>The most enriched brain area in the ADHD has changed from cerebellum and hemisphere to frontal cortex. </a:t>
            </a:r>
          </a:p>
          <a:p>
            <a:pPr marL="685800" lvl="1" indent="-228600">
              <a:buAutoNum type="arabicPeriod"/>
            </a:pPr>
            <a:r>
              <a:rPr lang="en-GB" dirty="0"/>
              <a:t>The most enriched brain development stage of BIP has changed from young adulthood to late infancy. </a:t>
            </a:r>
          </a:p>
          <a:p>
            <a:pPr marL="685800" lvl="1" indent="-228600">
              <a:buAutoNum type="arabicPeriod"/>
            </a:pPr>
            <a:endParaRPr lang="en-GB" dirty="0"/>
          </a:p>
          <a:p>
            <a:pPr marL="685800" lvl="1" indent="-228600">
              <a:buAutoNum type="arabicPeriod"/>
            </a:pPr>
            <a:endParaRPr lang="en-GB" dirty="0"/>
          </a:p>
          <a:p>
            <a:pPr marL="685800" lvl="1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5258-76CE-4576-BDCE-97CB86CBC8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0454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05031" y="6775487"/>
            <a:ext cx="35190351" cy="14413477"/>
          </a:xfrm>
        </p:spPr>
        <p:txBody>
          <a:bodyPr anchor="b"/>
          <a:lstStyle>
            <a:lvl1pPr algn="ctr">
              <a:defRPr sz="271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75052" y="21744803"/>
            <a:ext cx="31050310" cy="9995513"/>
          </a:xfrm>
        </p:spPr>
        <p:txBody>
          <a:bodyPr/>
          <a:lstStyle>
            <a:lvl1pPr marL="0" indent="0" algn="ctr">
              <a:buNone/>
              <a:defRPr sz="10866"/>
            </a:lvl1pPr>
            <a:lvl2pPr marL="2070019" indent="0" algn="ctr">
              <a:buNone/>
              <a:defRPr sz="9055"/>
            </a:lvl2pPr>
            <a:lvl3pPr marL="4140037" indent="0" algn="ctr">
              <a:buNone/>
              <a:defRPr sz="8150"/>
            </a:lvl3pPr>
            <a:lvl4pPr marL="6210056" indent="0" algn="ctr">
              <a:buNone/>
              <a:defRPr sz="7244"/>
            </a:lvl4pPr>
            <a:lvl5pPr marL="8280075" indent="0" algn="ctr">
              <a:buNone/>
              <a:defRPr sz="7244"/>
            </a:lvl5pPr>
            <a:lvl6pPr marL="10350094" indent="0" algn="ctr">
              <a:buNone/>
              <a:defRPr sz="7244"/>
            </a:lvl6pPr>
            <a:lvl7pPr marL="12420112" indent="0" algn="ctr">
              <a:buNone/>
              <a:defRPr sz="7244"/>
            </a:lvl7pPr>
            <a:lvl8pPr marL="14490131" indent="0" algn="ctr">
              <a:buNone/>
              <a:defRPr sz="7244"/>
            </a:lvl8pPr>
            <a:lvl9pPr marL="16560150" indent="0" algn="ctr">
              <a:buNone/>
              <a:defRPr sz="7244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494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21798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627173" y="2204189"/>
            <a:ext cx="8926964" cy="3508493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46281" y="2204189"/>
            <a:ext cx="26263387" cy="350849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1367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757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24718" y="10321365"/>
            <a:ext cx="35707856" cy="17221419"/>
          </a:xfrm>
        </p:spPr>
        <p:txBody>
          <a:bodyPr anchor="b"/>
          <a:lstStyle>
            <a:lvl1pPr>
              <a:defRPr sz="2716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4718" y="27705705"/>
            <a:ext cx="35707856" cy="9056337"/>
          </a:xfrm>
        </p:spPr>
        <p:txBody>
          <a:bodyPr/>
          <a:lstStyle>
            <a:lvl1pPr marL="0" indent="0">
              <a:buNone/>
              <a:defRPr sz="10866">
                <a:solidFill>
                  <a:schemeClr val="tx1"/>
                </a:solidFill>
              </a:defRPr>
            </a:lvl1pPr>
            <a:lvl2pPr marL="2070019" indent="0">
              <a:buNone/>
              <a:defRPr sz="9055">
                <a:solidFill>
                  <a:schemeClr val="tx1">
                    <a:tint val="75000"/>
                  </a:schemeClr>
                </a:solidFill>
              </a:defRPr>
            </a:lvl2pPr>
            <a:lvl3pPr marL="4140037" indent="0">
              <a:buNone/>
              <a:defRPr sz="8150">
                <a:solidFill>
                  <a:schemeClr val="tx1">
                    <a:tint val="75000"/>
                  </a:schemeClr>
                </a:solidFill>
              </a:defRPr>
            </a:lvl3pPr>
            <a:lvl4pPr marL="6210056" indent="0">
              <a:buNone/>
              <a:defRPr sz="7244">
                <a:solidFill>
                  <a:schemeClr val="tx1">
                    <a:tint val="75000"/>
                  </a:schemeClr>
                </a:solidFill>
              </a:defRPr>
            </a:lvl4pPr>
            <a:lvl5pPr marL="8280075" indent="0">
              <a:buNone/>
              <a:defRPr sz="7244">
                <a:solidFill>
                  <a:schemeClr val="tx1">
                    <a:tint val="75000"/>
                  </a:schemeClr>
                </a:solidFill>
              </a:defRPr>
            </a:lvl5pPr>
            <a:lvl6pPr marL="10350094" indent="0">
              <a:buNone/>
              <a:defRPr sz="7244">
                <a:solidFill>
                  <a:schemeClr val="tx1">
                    <a:tint val="75000"/>
                  </a:schemeClr>
                </a:solidFill>
              </a:defRPr>
            </a:lvl6pPr>
            <a:lvl7pPr marL="12420112" indent="0">
              <a:buNone/>
              <a:defRPr sz="7244">
                <a:solidFill>
                  <a:schemeClr val="tx1">
                    <a:tint val="75000"/>
                  </a:schemeClr>
                </a:solidFill>
              </a:defRPr>
            </a:lvl7pPr>
            <a:lvl8pPr marL="14490131" indent="0">
              <a:buNone/>
              <a:defRPr sz="7244">
                <a:solidFill>
                  <a:schemeClr val="tx1">
                    <a:tint val="75000"/>
                  </a:schemeClr>
                </a:solidFill>
              </a:defRPr>
            </a:lvl8pPr>
            <a:lvl9pPr marL="16560150" indent="0">
              <a:buNone/>
              <a:defRPr sz="724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2041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46278" y="11020943"/>
            <a:ext cx="17595176" cy="262681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958959" y="11020943"/>
            <a:ext cx="17595176" cy="262681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4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1" y="2204198"/>
            <a:ext cx="35707856" cy="800216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51675" y="10148854"/>
            <a:ext cx="17514313" cy="4973797"/>
          </a:xfrm>
        </p:spPr>
        <p:txBody>
          <a:bodyPr anchor="b"/>
          <a:lstStyle>
            <a:lvl1pPr marL="0" indent="0">
              <a:buNone/>
              <a:defRPr sz="10866" b="1"/>
            </a:lvl1pPr>
            <a:lvl2pPr marL="2070019" indent="0">
              <a:buNone/>
              <a:defRPr sz="9055" b="1"/>
            </a:lvl2pPr>
            <a:lvl3pPr marL="4140037" indent="0">
              <a:buNone/>
              <a:defRPr sz="8150" b="1"/>
            </a:lvl3pPr>
            <a:lvl4pPr marL="6210056" indent="0">
              <a:buNone/>
              <a:defRPr sz="7244" b="1"/>
            </a:lvl4pPr>
            <a:lvl5pPr marL="8280075" indent="0">
              <a:buNone/>
              <a:defRPr sz="7244" b="1"/>
            </a:lvl5pPr>
            <a:lvl6pPr marL="10350094" indent="0">
              <a:buNone/>
              <a:defRPr sz="7244" b="1"/>
            </a:lvl6pPr>
            <a:lvl7pPr marL="12420112" indent="0">
              <a:buNone/>
              <a:defRPr sz="7244" b="1"/>
            </a:lvl7pPr>
            <a:lvl8pPr marL="14490131" indent="0">
              <a:buNone/>
              <a:defRPr sz="7244" b="1"/>
            </a:lvl8pPr>
            <a:lvl9pPr marL="16560150" indent="0">
              <a:buNone/>
              <a:defRPr sz="72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51675" y="15122651"/>
            <a:ext cx="17514313" cy="22243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958961" y="10148854"/>
            <a:ext cx="17600568" cy="4973797"/>
          </a:xfrm>
        </p:spPr>
        <p:txBody>
          <a:bodyPr anchor="b"/>
          <a:lstStyle>
            <a:lvl1pPr marL="0" indent="0">
              <a:buNone/>
              <a:defRPr sz="10866" b="1"/>
            </a:lvl1pPr>
            <a:lvl2pPr marL="2070019" indent="0">
              <a:buNone/>
              <a:defRPr sz="9055" b="1"/>
            </a:lvl2pPr>
            <a:lvl3pPr marL="4140037" indent="0">
              <a:buNone/>
              <a:defRPr sz="8150" b="1"/>
            </a:lvl3pPr>
            <a:lvl4pPr marL="6210056" indent="0">
              <a:buNone/>
              <a:defRPr sz="7244" b="1"/>
            </a:lvl4pPr>
            <a:lvl5pPr marL="8280075" indent="0">
              <a:buNone/>
              <a:defRPr sz="7244" b="1"/>
            </a:lvl5pPr>
            <a:lvl6pPr marL="10350094" indent="0">
              <a:buNone/>
              <a:defRPr sz="7244" b="1"/>
            </a:lvl6pPr>
            <a:lvl7pPr marL="12420112" indent="0">
              <a:buNone/>
              <a:defRPr sz="7244" b="1"/>
            </a:lvl7pPr>
            <a:lvl8pPr marL="14490131" indent="0">
              <a:buNone/>
              <a:defRPr sz="7244" b="1"/>
            </a:lvl8pPr>
            <a:lvl9pPr marL="16560150" indent="0">
              <a:buNone/>
              <a:defRPr sz="7244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958961" y="15122651"/>
            <a:ext cx="17600568" cy="222431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8817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1241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081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1" y="2760028"/>
            <a:ext cx="13352711" cy="9660096"/>
          </a:xfrm>
        </p:spPr>
        <p:txBody>
          <a:bodyPr anchor="b"/>
          <a:lstStyle>
            <a:lvl1pPr>
              <a:defRPr sz="14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00568" y="5960902"/>
            <a:ext cx="20958959" cy="29421127"/>
          </a:xfrm>
        </p:spPr>
        <p:txBody>
          <a:bodyPr/>
          <a:lstStyle>
            <a:lvl1pPr>
              <a:defRPr sz="14488"/>
            </a:lvl1pPr>
            <a:lvl2pPr>
              <a:defRPr sz="12677"/>
            </a:lvl2pPr>
            <a:lvl3pPr>
              <a:defRPr sz="10866"/>
            </a:lvl3pPr>
            <a:lvl4pPr>
              <a:defRPr sz="9055"/>
            </a:lvl4pPr>
            <a:lvl5pPr>
              <a:defRPr sz="9055"/>
            </a:lvl5pPr>
            <a:lvl6pPr>
              <a:defRPr sz="9055"/>
            </a:lvl6pPr>
            <a:lvl7pPr>
              <a:defRPr sz="9055"/>
            </a:lvl7pPr>
            <a:lvl8pPr>
              <a:defRPr sz="9055"/>
            </a:lvl8pPr>
            <a:lvl9pPr>
              <a:defRPr sz="905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671" y="12420124"/>
            <a:ext cx="13352711" cy="23009816"/>
          </a:xfrm>
        </p:spPr>
        <p:txBody>
          <a:bodyPr/>
          <a:lstStyle>
            <a:lvl1pPr marL="0" indent="0">
              <a:buNone/>
              <a:defRPr sz="7244"/>
            </a:lvl1pPr>
            <a:lvl2pPr marL="2070019" indent="0">
              <a:buNone/>
              <a:defRPr sz="6339"/>
            </a:lvl2pPr>
            <a:lvl3pPr marL="4140037" indent="0">
              <a:buNone/>
              <a:defRPr sz="5433"/>
            </a:lvl3pPr>
            <a:lvl4pPr marL="6210056" indent="0">
              <a:buNone/>
              <a:defRPr sz="4528"/>
            </a:lvl4pPr>
            <a:lvl5pPr marL="8280075" indent="0">
              <a:buNone/>
              <a:defRPr sz="4528"/>
            </a:lvl5pPr>
            <a:lvl6pPr marL="10350094" indent="0">
              <a:buNone/>
              <a:defRPr sz="4528"/>
            </a:lvl6pPr>
            <a:lvl7pPr marL="12420112" indent="0">
              <a:buNone/>
              <a:defRPr sz="4528"/>
            </a:lvl7pPr>
            <a:lvl8pPr marL="14490131" indent="0">
              <a:buNone/>
              <a:defRPr sz="4528"/>
            </a:lvl8pPr>
            <a:lvl9pPr marL="16560150" indent="0">
              <a:buNone/>
              <a:defRPr sz="452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9343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1671" y="2760028"/>
            <a:ext cx="13352711" cy="9660096"/>
          </a:xfrm>
        </p:spPr>
        <p:txBody>
          <a:bodyPr anchor="b"/>
          <a:lstStyle>
            <a:lvl1pPr>
              <a:defRPr sz="14488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600568" y="5960902"/>
            <a:ext cx="20958959" cy="29421127"/>
          </a:xfrm>
        </p:spPr>
        <p:txBody>
          <a:bodyPr anchor="t"/>
          <a:lstStyle>
            <a:lvl1pPr marL="0" indent="0">
              <a:buNone/>
              <a:defRPr sz="14488"/>
            </a:lvl1pPr>
            <a:lvl2pPr marL="2070019" indent="0">
              <a:buNone/>
              <a:defRPr sz="12677"/>
            </a:lvl2pPr>
            <a:lvl3pPr marL="4140037" indent="0">
              <a:buNone/>
              <a:defRPr sz="10866"/>
            </a:lvl3pPr>
            <a:lvl4pPr marL="6210056" indent="0">
              <a:buNone/>
              <a:defRPr sz="9055"/>
            </a:lvl4pPr>
            <a:lvl5pPr marL="8280075" indent="0">
              <a:buNone/>
              <a:defRPr sz="9055"/>
            </a:lvl5pPr>
            <a:lvl6pPr marL="10350094" indent="0">
              <a:buNone/>
              <a:defRPr sz="9055"/>
            </a:lvl6pPr>
            <a:lvl7pPr marL="12420112" indent="0">
              <a:buNone/>
              <a:defRPr sz="9055"/>
            </a:lvl7pPr>
            <a:lvl8pPr marL="14490131" indent="0">
              <a:buNone/>
              <a:defRPr sz="9055"/>
            </a:lvl8pPr>
            <a:lvl9pPr marL="16560150" indent="0">
              <a:buNone/>
              <a:defRPr sz="9055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51671" y="12420124"/>
            <a:ext cx="13352711" cy="23009816"/>
          </a:xfrm>
        </p:spPr>
        <p:txBody>
          <a:bodyPr/>
          <a:lstStyle>
            <a:lvl1pPr marL="0" indent="0">
              <a:buNone/>
              <a:defRPr sz="7244"/>
            </a:lvl1pPr>
            <a:lvl2pPr marL="2070019" indent="0">
              <a:buNone/>
              <a:defRPr sz="6339"/>
            </a:lvl2pPr>
            <a:lvl3pPr marL="4140037" indent="0">
              <a:buNone/>
              <a:defRPr sz="5433"/>
            </a:lvl3pPr>
            <a:lvl4pPr marL="6210056" indent="0">
              <a:buNone/>
              <a:defRPr sz="4528"/>
            </a:lvl4pPr>
            <a:lvl5pPr marL="8280075" indent="0">
              <a:buNone/>
              <a:defRPr sz="4528"/>
            </a:lvl5pPr>
            <a:lvl6pPr marL="10350094" indent="0">
              <a:buNone/>
              <a:defRPr sz="4528"/>
            </a:lvl6pPr>
            <a:lvl7pPr marL="12420112" indent="0">
              <a:buNone/>
              <a:defRPr sz="4528"/>
            </a:lvl7pPr>
            <a:lvl8pPr marL="14490131" indent="0">
              <a:buNone/>
              <a:defRPr sz="4528"/>
            </a:lvl8pPr>
            <a:lvl9pPr marL="16560150" indent="0">
              <a:buNone/>
              <a:defRPr sz="452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6003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46279" y="2204198"/>
            <a:ext cx="35707856" cy="8002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46279" y="11020943"/>
            <a:ext cx="35707856" cy="2626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46278" y="38372058"/>
            <a:ext cx="9315093" cy="2204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B527E-EF3D-4E3D-AD3C-58A4FD185323}" type="datetimeFigureOut">
              <a:rPr lang="en-GB" smtClean="0"/>
              <a:t>25/10/2023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713887" y="38372058"/>
            <a:ext cx="13972639" cy="2204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239042" y="38372058"/>
            <a:ext cx="9315093" cy="2204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60650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4140037" rtl="0" eaLnBrk="1" latinLnBrk="0" hangingPunct="1">
        <a:lnSpc>
          <a:spcPct val="90000"/>
        </a:lnSpc>
        <a:spcBef>
          <a:spcPct val="0"/>
        </a:spcBef>
        <a:buNone/>
        <a:defRPr sz="1992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35009" indent="-1035009" algn="l" defTabSz="4140037" rtl="0" eaLnBrk="1" latinLnBrk="0" hangingPunct="1">
        <a:lnSpc>
          <a:spcPct val="90000"/>
        </a:lnSpc>
        <a:spcBef>
          <a:spcPts val="4528"/>
        </a:spcBef>
        <a:buFont typeface="Arial" panose="020B0604020202020204" pitchFamily="34" charset="0"/>
        <a:buChar char="•"/>
        <a:defRPr sz="12677" kern="1200">
          <a:solidFill>
            <a:schemeClr val="tx1"/>
          </a:solidFill>
          <a:latin typeface="+mn-lt"/>
          <a:ea typeface="+mn-ea"/>
          <a:cs typeface="+mn-cs"/>
        </a:defRPr>
      </a:lvl1pPr>
      <a:lvl2pPr marL="3105028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10866" kern="1200">
          <a:solidFill>
            <a:schemeClr val="tx1"/>
          </a:solidFill>
          <a:latin typeface="+mn-lt"/>
          <a:ea typeface="+mn-ea"/>
          <a:cs typeface="+mn-cs"/>
        </a:defRPr>
      </a:lvl2pPr>
      <a:lvl3pPr marL="5175047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9055" kern="1200">
          <a:solidFill>
            <a:schemeClr val="tx1"/>
          </a:solidFill>
          <a:latin typeface="+mn-lt"/>
          <a:ea typeface="+mn-ea"/>
          <a:cs typeface="+mn-cs"/>
        </a:defRPr>
      </a:lvl3pPr>
      <a:lvl4pPr marL="7245066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4pPr>
      <a:lvl5pPr marL="9315084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5pPr>
      <a:lvl6pPr marL="11385103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6pPr>
      <a:lvl7pPr marL="13455122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7pPr>
      <a:lvl8pPr marL="15525140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8pPr>
      <a:lvl9pPr marL="17595159" indent="-1035009" algn="l" defTabSz="4140037" rtl="0" eaLnBrk="1" latinLnBrk="0" hangingPunct="1">
        <a:lnSpc>
          <a:spcPct val="90000"/>
        </a:lnSpc>
        <a:spcBef>
          <a:spcPts val="2264"/>
        </a:spcBef>
        <a:buFont typeface="Arial" panose="020B0604020202020204" pitchFamily="34" charset="0"/>
        <a:buChar char="•"/>
        <a:defRPr sz="81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1pPr>
      <a:lvl2pPr marL="2070019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2pPr>
      <a:lvl3pPr marL="4140037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3pPr>
      <a:lvl4pPr marL="6210056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4pPr>
      <a:lvl5pPr marL="8280075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5pPr>
      <a:lvl6pPr marL="10350094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6pPr>
      <a:lvl7pPr marL="12420112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7pPr>
      <a:lvl8pPr marL="14490131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8pPr>
      <a:lvl9pPr marL="16560150" algn="l" defTabSz="4140037" rtl="0" eaLnBrk="1" latinLnBrk="0" hangingPunct="1">
        <a:defRPr sz="81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tiff"/><Relationship Id="rId18" Type="http://schemas.openxmlformats.org/officeDocument/2006/relationships/diagramLayout" Target="../diagrams/layout1.xml"/><Relationship Id="rId26" Type="http://schemas.openxmlformats.org/officeDocument/2006/relationships/image" Target="../media/image19.png"/><Relationship Id="rId3" Type="http://schemas.openxmlformats.org/officeDocument/2006/relationships/image" Target="../media/image1.png"/><Relationship Id="rId21" Type="http://schemas.microsoft.com/office/2007/relationships/diagramDrawing" Target="../diagrams/drawing1.xml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17" Type="http://schemas.openxmlformats.org/officeDocument/2006/relationships/diagramData" Target="../diagrams/data1.xml"/><Relationship Id="rId25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0" Type="http://schemas.openxmlformats.org/officeDocument/2006/relationships/diagramColors" Target="../diagrams/colors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24" Type="http://schemas.openxmlformats.org/officeDocument/2006/relationships/image" Target="../media/image17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16.png"/><Relationship Id="rId10" Type="http://schemas.openxmlformats.org/officeDocument/2006/relationships/image" Target="../media/image8.png"/><Relationship Id="rId19" Type="http://schemas.openxmlformats.org/officeDocument/2006/relationships/diagramQuickStyle" Target="../diagrams/quickStyle1.xml"/><Relationship Id="rId4" Type="http://schemas.openxmlformats.org/officeDocument/2006/relationships/image" Target="../media/image2.png"/><Relationship Id="rId9" Type="http://schemas.openxmlformats.org/officeDocument/2006/relationships/image" Target="../media/image7.jpeg"/><Relationship Id="rId14" Type="http://schemas.openxmlformats.org/officeDocument/2006/relationships/image" Target="../media/image12.png"/><Relationship Id="rId22" Type="http://schemas.openxmlformats.org/officeDocument/2006/relationships/image" Target="../media/image15.png"/><Relationship Id="rId2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diagram of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31EC6752-6F6A-E6E3-A944-B2B07FA85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701" y="19374862"/>
            <a:ext cx="8038206" cy="7596105"/>
          </a:xfrm>
          <a:prstGeom prst="rect">
            <a:avLst/>
          </a:prstGeom>
        </p:spPr>
      </p:pic>
      <p:pic>
        <p:nvPicPr>
          <p:cNvPr id="17" name="Picture 16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B4A8F0E-0888-C740-A90A-70A3FB818A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66" y="19374863"/>
            <a:ext cx="8181666" cy="757785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6DFB66D2-C731-80C8-A4C2-7E1D029AA9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6248"/>
          <a:stretch/>
        </p:blipFill>
        <p:spPr>
          <a:xfrm>
            <a:off x="16849897" y="9490810"/>
            <a:ext cx="13622002" cy="2914191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1EC49BB-E3DE-9066-DAE0-27D28A4075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30325" y="21522700"/>
            <a:ext cx="9664455" cy="5079301"/>
          </a:xfrm>
          <a:prstGeom prst="rect">
            <a:avLst/>
          </a:prstGeom>
        </p:spPr>
      </p:pic>
      <p:pic>
        <p:nvPicPr>
          <p:cNvPr id="1046" name="Picture 1045" descr="A screenshot of a graph&#10;&#10;Description automatically generated">
            <a:extLst>
              <a:ext uri="{FF2B5EF4-FFF2-40B4-BE49-F238E27FC236}">
                <a16:creationId xmlns:a16="http://schemas.microsoft.com/office/drawing/2014/main" id="{03760BB6-565D-00C1-73B7-EC11200E942F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20" t="46048" r="1088" b="46574"/>
          <a:stretch/>
        </p:blipFill>
        <p:spPr bwMode="auto">
          <a:xfrm>
            <a:off x="19743507" y="38392041"/>
            <a:ext cx="8743348" cy="243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Picture 1139" descr="A black text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1E5AAB1-2354-2D62-4F84-4119B433BBE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3467" y="1966427"/>
            <a:ext cx="6891889" cy="1717348"/>
          </a:xfrm>
          <a:prstGeom prst="rect">
            <a:avLst/>
          </a:prstGeom>
        </p:spPr>
      </p:pic>
      <p:pic>
        <p:nvPicPr>
          <p:cNvPr id="1141" name="Picture 12" descr="Items - Queen Mary University of London">
            <a:extLst>
              <a:ext uri="{FF2B5EF4-FFF2-40B4-BE49-F238E27FC236}">
                <a16:creationId xmlns:a16="http://schemas.microsoft.com/office/drawing/2014/main" id="{049D637C-BE94-8664-6701-E1AEF45DD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5268" y="3282101"/>
            <a:ext cx="3238500" cy="302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33" name="Picture 1132" descr="A graph of pregnancy and birth control&#10;&#10;Description automatically generated with medium confidence">
            <a:extLst>
              <a:ext uri="{FF2B5EF4-FFF2-40B4-BE49-F238E27FC236}">
                <a16:creationId xmlns:a16="http://schemas.microsoft.com/office/drawing/2014/main" id="{3427E9F9-729E-00FF-219F-96B0B7C9278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4838" y="26533223"/>
            <a:ext cx="6647499" cy="9193315"/>
          </a:xfrm>
          <a:prstGeom prst="rect">
            <a:avLst/>
          </a:prstGeom>
        </p:spPr>
      </p:pic>
      <p:pic>
        <p:nvPicPr>
          <p:cNvPr id="1134" name="Picture 1133" descr="A graph of pregnancy and birth rate&#10;&#10;Description automatically generated with medium confidence">
            <a:extLst>
              <a:ext uri="{FF2B5EF4-FFF2-40B4-BE49-F238E27FC236}">
                <a16:creationId xmlns:a16="http://schemas.microsoft.com/office/drawing/2014/main" id="{05D00F4E-B3E5-7E05-AD54-07F004E61F5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27991" y="27148613"/>
            <a:ext cx="5997365" cy="8294197"/>
          </a:xfrm>
          <a:prstGeom prst="rect">
            <a:avLst/>
          </a:prstGeom>
        </p:spPr>
      </p:pic>
      <p:sp>
        <p:nvSpPr>
          <p:cNvPr id="1135" name="TextBox 1134">
            <a:extLst>
              <a:ext uri="{FF2B5EF4-FFF2-40B4-BE49-F238E27FC236}">
                <a16:creationId xmlns:a16="http://schemas.microsoft.com/office/drawing/2014/main" id="{9FB93001-6D7C-2877-12EC-F09132022E5F}"/>
              </a:ext>
            </a:extLst>
          </p:cNvPr>
          <p:cNvSpPr txBox="1"/>
          <p:nvPr/>
        </p:nvSpPr>
        <p:spPr>
          <a:xfrm>
            <a:off x="33107925" y="28861327"/>
            <a:ext cx="238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 Original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36" name="TextBox 1135">
            <a:extLst>
              <a:ext uri="{FF2B5EF4-FFF2-40B4-BE49-F238E27FC236}">
                <a16:creationId xmlns:a16="http://schemas.microsoft.com/office/drawing/2014/main" id="{9D190E92-86A5-245F-4A5E-7F9A4D5589B0}"/>
              </a:ext>
            </a:extLst>
          </p:cNvPr>
          <p:cNvSpPr txBox="1"/>
          <p:nvPr/>
        </p:nvSpPr>
        <p:spPr>
          <a:xfrm>
            <a:off x="38420036" y="28922267"/>
            <a:ext cx="18833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 Non-p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1107" name="Picture 1106" descr="A picture containing diagram, line&#10;&#10;Description automatically generated">
            <a:extLst>
              <a:ext uri="{FF2B5EF4-FFF2-40B4-BE49-F238E27FC236}">
                <a16:creationId xmlns:a16="http://schemas.microsoft.com/office/drawing/2014/main" id="{8ACA6E53-8D6B-0EA7-22CB-03B310A069F6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-39167" r="-175" b="40833"/>
          <a:stretch/>
        </p:blipFill>
        <p:spPr>
          <a:xfrm>
            <a:off x="30691847" y="16081482"/>
            <a:ext cx="9719091" cy="5022883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5A4BB7A-943E-CC49-C3DD-466742FE5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30584" y="1540737"/>
            <a:ext cx="30137361" cy="1331687"/>
          </a:xfrm>
        </p:spPr>
        <p:txBody>
          <a:bodyPr>
            <a:noAutofit/>
          </a:bodyPr>
          <a:lstStyle/>
          <a:p>
            <a:pPr algn="l"/>
            <a:r>
              <a:rPr lang="en-US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for the general psychopathology factor p in genomic research on psychiatric disorders – P</a:t>
            </a:r>
            <a:r>
              <a:rPr lang="en-US" altLang="zh-CN" sz="1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2</a:t>
            </a:r>
            <a:endParaRPr lang="en-GB" sz="10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AF595DA-B2D0-CD07-A44F-E7351C392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8177" y="3143106"/>
            <a:ext cx="30505415" cy="2386048"/>
          </a:xfrm>
        </p:spPr>
        <p:txBody>
          <a:bodyPr>
            <a:normAutofit fontScale="85000" lnSpcReduction="20000"/>
          </a:bodyPr>
          <a:lstStyle/>
          <a:p>
            <a:pPr algn="l" fontAlgn="base"/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Wangjingyi Liao</a:t>
            </a:r>
            <a:r>
              <a:rPr lang="en-GB" sz="5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1,5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Engin Keser</a:t>
            </a:r>
            <a:r>
              <a:rPr lang="en-GB" sz="5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2,5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Andrea G. Allegrini</a:t>
            </a:r>
            <a:r>
              <a:rPr lang="en-GB" sz="5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5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Kaili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Rimfeld</a:t>
            </a:r>
            <a:r>
              <a:rPr lang="en-GB" sz="5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2,4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Robert Plomin</a:t>
            </a:r>
            <a:r>
              <a:rPr lang="en-GB" sz="5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2,6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Margherita Malanchini</a:t>
            </a:r>
            <a:r>
              <a:rPr lang="en-GB" sz="5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1,2,6</a:t>
            </a:r>
            <a:r>
              <a:rPr lang="en-GB" sz="5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  <a:p>
            <a:pPr algn="l" fontAlgn="base"/>
            <a:r>
              <a:rPr lang="en-GB" sz="4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GB" sz="4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School of Biological and Behavioural Sciences, Queen Mary University of London </a:t>
            </a:r>
            <a:r>
              <a:rPr lang="en-GB" sz="4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GB" sz="4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Social, Genetic and Developmental Psychiatry Centre, King's College London </a:t>
            </a:r>
            <a:r>
              <a:rPr lang="en-GB" sz="4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GB" sz="4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Department of Psychology and Language Science, University College London </a:t>
            </a:r>
            <a:r>
              <a:rPr lang="en-GB" sz="4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GB" sz="4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Department of Psychology, Royal Holloway University of London </a:t>
            </a:r>
            <a:r>
              <a:rPr lang="en-GB" sz="4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GB" sz="4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These authors contributed equally </a:t>
            </a:r>
            <a:r>
              <a:rPr lang="en-GB" sz="4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en-GB" sz="4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These authors jointly supervised the work * All authors have no conflicts of interest to disclose **The study was preregistered in OSF</a:t>
            </a:r>
            <a:endParaRPr lang="en-GB" sz="420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7" name="TextBox 1136">
            <a:extLst>
              <a:ext uri="{FF2B5EF4-FFF2-40B4-BE49-F238E27FC236}">
                <a16:creationId xmlns:a16="http://schemas.microsoft.com/office/drawing/2014/main" id="{81E033FA-B504-3540-C8D1-0AC26239EF34}"/>
              </a:ext>
            </a:extLst>
          </p:cNvPr>
          <p:cNvSpPr txBox="1"/>
          <p:nvPr/>
        </p:nvSpPr>
        <p:spPr>
          <a:xfrm>
            <a:off x="30740924" y="34794048"/>
            <a:ext cx="102270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A54E32-D849-C452-1EC6-05AB59CD615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-11183126" y="855633"/>
            <a:ext cx="5497251" cy="30903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0C438A-EA90-CA6C-FFD3-6E012AAEBA7C}"/>
              </a:ext>
            </a:extLst>
          </p:cNvPr>
          <p:cNvSpPr txBox="1"/>
          <p:nvPr/>
        </p:nvSpPr>
        <p:spPr>
          <a:xfrm>
            <a:off x="1322639" y="5783285"/>
            <a:ext cx="146917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ackground </a:t>
            </a:r>
            <a:r>
              <a:rPr lang="en-US" altLang="zh-CN" sz="6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of Part 1 </a:t>
            </a:r>
            <a:endParaRPr lang="en-GB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674FD-083E-5A2B-908C-3DB97E0F616E}"/>
              </a:ext>
            </a:extLst>
          </p:cNvPr>
          <p:cNvSpPr txBox="1"/>
          <p:nvPr/>
        </p:nvSpPr>
        <p:spPr>
          <a:xfrm>
            <a:off x="-7900511" y="8092573"/>
            <a:ext cx="7785894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Current classification of psychiatric disorders does not reflect the genetic architecture of psychopathology.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</a:t>
            </a:r>
            <a:r>
              <a:rPr lang="en-GB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Rg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between 11 major psychiatric disorders was 0.28 (</a:t>
            </a:r>
            <a:r>
              <a:rPr lang="en-GB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Grotzinger</a:t>
            </a:r>
            <a:r>
              <a:rPr lang="en-GB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General factor of psychopathology -  ‘p’ (Caspi &amp; Moffitt, 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is partially genetically driven (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Selzam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2018; Lee et al., 2019;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Allegrini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2020; </a:t>
            </a:r>
            <a:r>
              <a:rPr lang="en-US" sz="28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Grotzinger</a:t>
            </a: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2022), where the P-factor explains on average 20-50% of the genetic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A16684-108D-F018-15E7-149C2B8FB75A}"/>
              </a:ext>
            </a:extLst>
          </p:cNvPr>
          <p:cNvSpPr txBox="1"/>
          <p:nvPr/>
        </p:nvSpPr>
        <p:spPr>
          <a:xfrm>
            <a:off x="-8284289" y="22202811"/>
            <a:ext cx="746760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Given the genetic influence of p on psychiatric disorders, controlling for p can better capture disorder specific genetic effects.</a:t>
            </a:r>
            <a:endParaRPr lang="en-US" sz="28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diagram of a diagram&#10;&#10;Description automatically generated with medium confidence">
            <a:extLst>
              <a:ext uri="{FF2B5EF4-FFF2-40B4-BE49-F238E27FC236}">
                <a16:creationId xmlns:a16="http://schemas.microsoft.com/office/drawing/2014/main" id="{9416F979-244C-9347-1DF6-0EDA87747F1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7198439" y="13967304"/>
            <a:ext cx="6381750" cy="74379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C33823B-B5A7-96AB-9515-AD5E3FC52DA9}"/>
              </a:ext>
            </a:extLst>
          </p:cNvPr>
          <p:cNvSpPr txBox="1"/>
          <p:nvPr/>
        </p:nvSpPr>
        <p:spPr>
          <a:xfrm>
            <a:off x="-7113564" y="21523612"/>
            <a:ext cx="63817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	Figure 1 from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Grotzinger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2022, showing the common pathway twin models of p at different ages in the TEDS sample. The heritability of p across different ages ranges from 50-60%.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D3F2DCB-4D9F-6E53-4CF0-4FD5FB60E814}"/>
              </a:ext>
            </a:extLst>
          </p:cNvPr>
          <p:cNvSpPr txBox="1"/>
          <p:nvPr/>
        </p:nvSpPr>
        <p:spPr>
          <a:xfrm>
            <a:off x="1021528" y="30311874"/>
            <a:ext cx="15247063" cy="2954973"/>
          </a:xfrm>
          <a:prstGeom prst="rect">
            <a:avLst/>
          </a:prstGeom>
          <a:noFill/>
        </p:spPr>
        <p:txBody>
          <a:bodyPr wrap="square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Aim</a:t>
            </a:r>
            <a:r>
              <a:rPr lang="en-GB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Comparing disorders before and after taking out p in downstream analyses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Genetic correlations with biobehavioural traits (</a:t>
            </a:r>
            <a:r>
              <a:rPr lang="en-US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Demographic, Anthropometric, Psychological and Health-related traits)</a:t>
            </a:r>
            <a:endParaRPr lang="en-GB" sz="38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Novel loci identification 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Gene, gene-set, tissue type and brain development stages enrichment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3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en-GB" sz="38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GB" sz="3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477649E-F6F5-70C6-67DF-FED332C77390}"/>
              </a:ext>
            </a:extLst>
          </p:cNvPr>
          <p:cNvSpPr txBox="1">
            <a:spLocks/>
          </p:cNvSpPr>
          <p:nvPr/>
        </p:nvSpPr>
        <p:spPr>
          <a:xfrm>
            <a:off x="104770" y="28939683"/>
            <a:ext cx="16787786" cy="1012094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6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GB" sz="60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PART 2 - Downstream analyses of P and Non-P</a:t>
            </a:r>
          </a:p>
        </p:txBody>
      </p:sp>
      <p:sp>
        <p:nvSpPr>
          <p:cNvPr id="23" name="Rounded Rectangle 41">
            <a:extLst>
              <a:ext uri="{FF2B5EF4-FFF2-40B4-BE49-F238E27FC236}">
                <a16:creationId xmlns:a16="http://schemas.microsoft.com/office/drawing/2014/main" id="{18FC8390-65F0-DF30-BA4A-4EF66B4DD339}"/>
              </a:ext>
            </a:extLst>
          </p:cNvPr>
          <p:cNvSpPr/>
          <p:nvPr/>
        </p:nvSpPr>
        <p:spPr>
          <a:xfrm>
            <a:off x="312366" y="30180608"/>
            <a:ext cx="16465894" cy="11139514"/>
          </a:xfrm>
          <a:prstGeom prst="round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4" name="Picture 10" descr="Chapter 2 The Open Science Framework | The Open Science Manual">
            <a:extLst>
              <a:ext uri="{FF2B5EF4-FFF2-40B4-BE49-F238E27FC236}">
                <a16:creationId xmlns:a16="http://schemas.microsoft.com/office/drawing/2014/main" id="{E7AC05D5-6F9F-0850-12DD-7DE8A399A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82322" y="1540737"/>
            <a:ext cx="5122629" cy="2070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ings College London Logo PNG Vector">
            <a:extLst>
              <a:ext uri="{FF2B5EF4-FFF2-40B4-BE49-F238E27FC236}">
                <a16:creationId xmlns:a16="http://schemas.microsoft.com/office/drawing/2014/main" id="{B824C9FB-E5BA-D497-F192-F874966464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46299" y="4471641"/>
            <a:ext cx="3490960" cy="232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6" name="Diagram 35">
            <a:extLst>
              <a:ext uri="{FF2B5EF4-FFF2-40B4-BE49-F238E27FC236}">
                <a16:creationId xmlns:a16="http://schemas.microsoft.com/office/drawing/2014/main" id="{08F08465-109B-1E94-7609-63076755D1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1595825"/>
              </p:ext>
            </p:extLst>
          </p:nvPr>
        </p:nvGraphicFramePr>
        <p:xfrm>
          <a:off x="104623" y="34463084"/>
          <a:ext cx="16461859" cy="6771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sp>
        <p:nvSpPr>
          <p:cNvPr id="45" name="TextBox 44">
            <a:extLst>
              <a:ext uri="{FF2B5EF4-FFF2-40B4-BE49-F238E27FC236}">
                <a16:creationId xmlns:a16="http://schemas.microsoft.com/office/drawing/2014/main" id="{A4FE4605-96CA-EEED-7E53-3822D2042852}"/>
              </a:ext>
            </a:extLst>
          </p:cNvPr>
          <p:cNvSpPr txBox="1"/>
          <p:nvPr/>
        </p:nvSpPr>
        <p:spPr>
          <a:xfrm>
            <a:off x="1197511" y="7580950"/>
            <a:ext cx="14895095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used GenomicSEM to conduct a common factor GWAS on 11 major psychiatric disorders </a:t>
            </a: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DF21FC2D-30D7-698A-48B4-8FA3461A36A7}"/>
              </a:ext>
            </a:extLst>
          </p:cNvPr>
          <p:cNvSpPr txBox="1"/>
          <p:nvPr/>
        </p:nvSpPr>
        <p:spPr>
          <a:xfrm>
            <a:off x="6446665" y="11763820"/>
            <a:ext cx="606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7" name="Picture 46" descr="A picture containing sketch, drawing, diagram, line&#10;&#10;Description automatically generated">
            <a:extLst>
              <a:ext uri="{FF2B5EF4-FFF2-40B4-BE49-F238E27FC236}">
                <a16:creationId xmlns:a16="http://schemas.microsoft.com/office/drawing/2014/main" id="{34F42B23-DA80-9494-CA05-8ED72CEF160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397185" y="14250971"/>
            <a:ext cx="15256947" cy="7198988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9490EFFF-590F-DCB3-52C9-92154BFA5FC5}"/>
              </a:ext>
            </a:extLst>
          </p:cNvPr>
          <p:cNvGrpSpPr/>
          <p:nvPr/>
        </p:nvGrpSpPr>
        <p:grpSpPr>
          <a:xfrm>
            <a:off x="-24115484" y="14569675"/>
            <a:ext cx="4054779" cy="1515759"/>
            <a:chOff x="1683208" y="1530766"/>
            <a:chExt cx="3592251" cy="1145271"/>
          </a:xfrm>
        </p:grpSpPr>
        <p:sp>
          <p:nvSpPr>
            <p:cNvPr id="50" name="TextBox 3">
              <a:extLst>
                <a:ext uri="{FF2B5EF4-FFF2-40B4-BE49-F238E27FC236}">
                  <a16:creationId xmlns:a16="http://schemas.microsoft.com/office/drawing/2014/main" id="{2E060994-A233-EB09-4177-7025646CA8BA}"/>
                </a:ext>
              </a:extLst>
            </p:cNvPr>
            <p:cNvSpPr txBox="1"/>
            <p:nvPr/>
          </p:nvSpPr>
          <p:spPr>
            <a:xfrm>
              <a:off x="2585135" y="1690841"/>
              <a:ext cx="1162406" cy="55811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2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r</a:t>
              </a:r>
              <a:r>
                <a:rPr lang="is-IS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s4503294</a:t>
              </a:r>
            </a:p>
            <a:p>
              <a:pPr algn="ctr"/>
              <a:endParaRPr lang="en-US" sz="1200" dirty="0">
                <a:latin typeface="Times New Roman" panose="02020603050405020304" pitchFamily="18" charset="0"/>
                <a:ea typeface="Times New Roman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0D7D1EF1-F540-D854-8D89-013173D3A788}"/>
                </a:ext>
              </a:extLst>
            </p:cNvPr>
            <p:cNvCxnSpPr>
              <a:cxnSpLocks/>
            </p:cNvCxnSpPr>
            <p:nvPr/>
          </p:nvCxnSpPr>
          <p:spPr>
            <a:xfrm>
              <a:off x="3747541" y="2111434"/>
              <a:ext cx="152791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6">
              <a:extLst>
                <a:ext uri="{FF2B5EF4-FFF2-40B4-BE49-F238E27FC236}">
                  <a16:creationId xmlns:a16="http://schemas.microsoft.com/office/drawing/2014/main" id="{4D94297E-FD27-C0DE-F08A-675628DAD500}"/>
                </a:ext>
              </a:extLst>
            </p:cNvPr>
            <p:cNvSpPr txBox="1"/>
            <p:nvPr/>
          </p:nvSpPr>
          <p:spPr>
            <a:xfrm>
              <a:off x="3938962" y="1755418"/>
              <a:ext cx="973086" cy="24417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500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-.045 (.008)</a:t>
              </a:r>
            </a:p>
          </p:txBody>
        </p:sp>
        <p:sp>
          <p:nvSpPr>
            <p:cNvPr id="53" name="TextBox 7">
              <a:extLst>
                <a:ext uri="{FF2B5EF4-FFF2-40B4-BE49-F238E27FC236}">
                  <a16:creationId xmlns:a16="http://schemas.microsoft.com/office/drawing/2014/main" id="{85A0322E-4AC0-B1A8-F0E3-116F3ECE3166}"/>
                </a:ext>
              </a:extLst>
            </p:cNvPr>
            <p:cNvSpPr txBox="1"/>
            <p:nvPr/>
          </p:nvSpPr>
          <p:spPr>
            <a:xfrm>
              <a:off x="1893812" y="1872140"/>
              <a:ext cx="365760" cy="255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00" b="1" dirty="0">
                  <a:latin typeface="Times New Roman" panose="02020603050405020304" pitchFamily="18" charset="0"/>
                  <a:ea typeface="Times New Roman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208B9E4A-3093-D216-5F11-A2A679E0F6E5}"/>
                </a:ext>
              </a:extLst>
            </p:cNvPr>
            <p:cNvSpPr/>
            <p:nvPr/>
          </p:nvSpPr>
          <p:spPr>
            <a:xfrm rot="5400000">
              <a:off x="2906698" y="307276"/>
              <a:ext cx="1145271" cy="3592251"/>
            </a:xfrm>
            <a:prstGeom prst="ellipse">
              <a:avLst/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135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55" name="Curved Connector 11">
              <a:extLst>
                <a:ext uri="{FF2B5EF4-FFF2-40B4-BE49-F238E27FC236}">
                  <a16:creationId xmlns:a16="http://schemas.microsoft.com/office/drawing/2014/main" id="{4F7A3BBF-36F7-35B2-0A0F-4AD6E430250E}"/>
                </a:ext>
              </a:extLst>
            </p:cNvPr>
            <p:cNvCxnSpPr/>
            <p:nvPr/>
          </p:nvCxnSpPr>
          <p:spPr>
            <a:xfrm rot="5400000" flipH="1">
              <a:off x="2419108" y="2036655"/>
              <a:ext cx="363701" cy="9525"/>
            </a:xfrm>
            <a:prstGeom prst="curvedConnector5">
              <a:avLst>
                <a:gd name="adj1" fmla="val -16444"/>
                <a:gd name="adj2" fmla="val 3739929"/>
                <a:gd name="adj3" fmla="val 112059"/>
              </a:avLst>
            </a:prstGeom>
            <a:ln w="6350">
              <a:solidFill>
                <a:schemeClr val="tx1"/>
              </a:solidFill>
              <a:headEnd type="triangle" w="lg" len="med"/>
              <a:tailEnd type="triangl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12">
            <a:extLst>
              <a:ext uri="{FF2B5EF4-FFF2-40B4-BE49-F238E27FC236}">
                <a16:creationId xmlns:a16="http://schemas.microsoft.com/office/drawing/2014/main" id="{CB1F0793-BFA3-833D-200B-6A8362455E24}"/>
              </a:ext>
            </a:extLst>
          </p:cNvPr>
          <p:cNvSpPr txBox="1"/>
          <p:nvPr/>
        </p:nvSpPr>
        <p:spPr>
          <a:xfrm>
            <a:off x="-16448058" y="15128471"/>
            <a:ext cx="4852480" cy="5909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defTabSz="658286">
              <a:lnSpc>
                <a:spcPct val="90000"/>
              </a:lnSpc>
              <a:spcAft>
                <a:spcPts val="600"/>
              </a:spcAft>
              <a:buFont typeface="Wingdings" pitchFamily="2" charset="2"/>
              <a:buChar char="§"/>
            </a:pPr>
            <a:r>
              <a:rPr lang="en-GB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GWAS of Latent P</a:t>
            </a:r>
            <a:endParaRPr lang="en-US" sz="36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E1A72AE-DF77-35D1-92F6-CADDD6BD7F15}"/>
              </a:ext>
            </a:extLst>
          </p:cNvPr>
          <p:cNvSpPr txBox="1"/>
          <p:nvPr/>
        </p:nvSpPr>
        <p:spPr>
          <a:xfrm>
            <a:off x="1097259" y="8896125"/>
            <a:ext cx="15236273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GWAS-by-Subtraction was then used to extract the disorder-specific genetic effects for the 11 disorders that are independent of p </a:t>
            </a:r>
          </a:p>
        </p:txBody>
      </p:sp>
      <p:pic>
        <p:nvPicPr>
          <p:cNvPr id="58" name="Picture 57" descr="A picture containing diagram, circle, drawing, text&#10;&#10;Description automatically generated">
            <a:extLst>
              <a:ext uri="{FF2B5EF4-FFF2-40B4-BE49-F238E27FC236}">
                <a16:creationId xmlns:a16="http://schemas.microsoft.com/office/drawing/2014/main" id="{0CF088B3-30E1-817B-823F-8DA6AE5A00A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0511" y="32173305"/>
            <a:ext cx="6181529" cy="7437937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709D1050-C96D-4B96-A750-EF2927C4984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01" y="10230636"/>
            <a:ext cx="6697549" cy="7503270"/>
          </a:xfrm>
          <a:prstGeom prst="rect">
            <a:avLst/>
          </a:prstGeom>
        </p:spPr>
      </p:pic>
      <p:pic>
        <p:nvPicPr>
          <p:cNvPr id="1025" name="Picture 1024" descr="A picture containing diagram, text, circle, line&#10;&#10;Description automatically generated">
            <a:extLst>
              <a:ext uri="{FF2B5EF4-FFF2-40B4-BE49-F238E27FC236}">
                <a16:creationId xmlns:a16="http://schemas.microsoft.com/office/drawing/2014/main" id="{926B2B86-A335-F6BE-9064-0B36E778B43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5960" y="10356682"/>
            <a:ext cx="6449552" cy="7421174"/>
          </a:xfrm>
          <a:prstGeom prst="rect">
            <a:avLst/>
          </a:prstGeom>
        </p:spPr>
      </p:pic>
      <p:grpSp>
        <p:nvGrpSpPr>
          <p:cNvPr id="1027" name="Group 1026">
            <a:extLst>
              <a:ext uri="{FF2B5EF4-FFF2-40B4-BE49-F238E27FC236}">
                <a16:creationId xmlns:a16="http://schemas.microsoft.com/office/drawing/2014/main" id="{F2B84E8F-4A96-6969-7565-7B650DF6E45B}"/>
              </a:ext>
            </a:extLst>
          </p:cNvPr>
          <p:cNvGrpSpPr/>
          <p:nvPr/>
        </p:nvGrpSpPr>
        <p:grpSpPr>
          <a:xfrm>
            <a:off x="12558960" y="11478157"/>
            <a:ext cx="6359555" cy="1200329"/>
            <a:chOff x="10010310" y="2677273"/>
            <a:chExt cx="4063595" cy="758917"/>
          </a:xfrm>
        </p:grpSpPr>
        <p:sp>
          <p:nvSpPr>
            <p:cNvPr id="1028" name="Right Brace 1027">
              <a:extLst>
                <a:ext uri="{FF2B5EF4-FFF2-40B4-BE49-F238E27FC236}">
                  <a16:creationId xmlns:a16="http://schemas.microsoft.com/office/drawing/2014/main" id="{31F54BCF-604F-A3F7-1340-8EA14CD947F5}"/>
                </a:ext>
              </a:extLst>
            </p:cNvPr>
            <p:cNvSpPr/>
            <p:nvPr/>
          </p:nvSpPr>
          <p:spPr>
            <a:xfrm>
              <a:off x="10010310" y="2751411"/>
              <a:ext cx="187087" cy="642937"/>
            </a:xfrm>
            <a:prstGeom prst="rightBrac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9" name="TextBox 7">
              <a:extLst>
                <a:ext uri="{FF2B5EF4-FFF2-40B4-BE49-F238E27FC236}">
                  <a16:creationId xmlns:a16="http://schemas.microsoft.com/office/drawing/2014/main" id="{7DC28B17-3D98-D55C-6053-7117A40CFA4E}"/>
                </a:ext>
              </a:extLst>
            </p:cNvPr>
            <p:cNvSpPr txBox="1"/>
            <p:nvPr/>
          </p:nvSpPr>
          <p:spPr>
            <a:xfrm>
              <a:off x="10175611" y="2677273"/>
              <a:ext cx="3898294" cy="75891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GB" sz="36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GWAS of </a:t>
              </a:r>
              <a:r>
                <a:rPr lang="en-GB" sz="3600" b="1" i="0" u="none" strike="noStrike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Non ‘p’ </a:t>
              </a:r>
            </a:p>
            <a:p>
              <a:pPr rtl="0">
                <a:spcBef>
                  <a:spcPts val="0"/>
                </a:spcBef>
                <a:spcAft>
                  <a:spcPts val="0"/>
                </a:spcAft>
              </a:pPr>
              <a:r>
                <a:rPr lang="en-GB" sz="3600" b="1" i="0" u="none" strike="noStrike" dirty="0">
                  <a:solidFill>
                    <a:srgbClr val="C00000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ADHD </a:t>
              </a:r>
              <a:endParaRPr lang="en-US" sz="36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030" name="Group 1029">
            <a:extLst>
              <a:ext uri="{FF2B5EF4-FFF2-40B4-BE49-F238E27FC236}">
                <a16:creationId xmlns:a16="http://schemas.microsoft.com/office/drawing/2014/main" id="{B92E7C80-3398-A3A9-0424-74D97BE577CA}"/>
              </a:ext>
            </a:extLst>
          </p:cNvPr>
          <p:cNvGrpSpPr/>
          <p:nvPr/>
        </p:nvGrpSpPr>
        <p:grpSpPr>
          <a:xfrm>
            <a:off x="-12074747" y="28075651"/>
            <a:ext cx="10750110" cy="2583897"/>
            <a:chOff x="6068350" y="4453129"/>
            <a:chExt cx="5690848" cy="1291416"/>
          </a:xfrm>
        </p:grpSpPr>
        <p:sp>
          <p:nvSpPr>
            <p:cNvPr id="1031" name="Flowchart: Connector 1030">
              <a:extLst>
                <a:ext uri="{FF2B5EF4-FFF2-40B4-BE49-F238E27FC236}">
                  <a16:creationId xmlns:a16="http://schemas.microsoft.com/office/drawing/2014/main" id="{C5BE9109-34BC-0326-D9BB-A622F02B79D8}"/>
                </a:ext>
              </a:extLst>
            </p:cNvPr>
            <p:cNvSpPr/>
            <p:nvPr/>
          </p:nvSpPr>
          <p:spPr>
            <a:xfrm>
              <a:off x="6068350" y="4501570"/>
              <a:ext cx="1224815" cy="1242975"/>
            </a:xfrm>
            <a:prstGeom prst="flowChartConnector">
              <a:avLst/>
            </a:prstGeom>
            <a:solidFill>
              <a:schemeClr val="accent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ADHD GWAS </a:t>
              </a:r>
            </a:p>
          </p:txBody>
        </p:sp>
        <p:sp>
          <p:nvSpPr>
            <p:cNvPr id="1033" name="Flowchart: Connector 1032">
              <a:extLst>
                <a:ext uri="{FF2B5EF4-FFF2-40B4-BE49-F238E27FC236}">
                  <a16:creationId xmlns:a16="http://schemas.microsoft.com/office/drawing/2014/main" id="{E14EC318-70FC-11D6-C06E-D4B6C6208F27}"/>
                </a:ext>
              </a:extLst>
            </p:cNvPr>
            <p:cNvSpPr/>
            <p:nvPr/>
          </p:nvSpPr>
          <p:spPr>
            <a:xfrm>
              <a:off x="8224989" y="4497756"/>
              <a:ext cx="1301546" cy="1242975"/>
            </a:xfrm>
            <a:prstGeom prst="flowChartConnector">
              <a:avLst/>
            </a:pr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p-factor GWAS </a:t>
              </a:r>
            </a:p>
          </p:txBody>
        </p:sp>
        <p:sp>
          <p:nvSpPr>
            <p:cNvPr id="1035" name="Flowchart: Connector 1034">
              <a:extLst>
                <a:ext uri="{FF2B5EF4-FFF2-40B4-BE49-F238E27FC236}">
                  <a16:creationId xmlns:a16="http://schemas.microsoft.com/office/drawing/2014/main" id="{B0644C7B-07B8-2AF6-24FF-5CA4EBE99B83}"/>
                </a:ext>
              </a:extLst>
            </p:cNvPr>
            <p:cNvSpPr/>
            <p:nvPr/>
          </p:nvSpPr>
          <p:spPr>
            <a:xfrm>
              <a:off x="10512679" y="4453129"/>
              <a:ext cx="1246519" cy="1244233"/>
            </a:xfrm>
            <a:prstGeom prst="flowChartConnector">
              <a:avLst/>
            </a:prstGeom>
            <a:solidFill>
              <a:schemeClr val="accent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3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ADHD Non-p GWAS </a:t>
              </a:r>
            </a:p>
          </p:txBody>
        </p:sp>
        <p:sp>
          <p:nvSpPr>
            <p:cNvPr id="1036" name="Minus Sign 1035">
              <a:extLst>
                <a:ext uri="{FF2B5EF4-FFF2-40B4-BE49-F238E27FC236}">
                  <a16:creationId xmlns:a16="http://schemas.microsoft.com/office/drawing/2014/main" id="{0434629F-F657-10A8-85E8-487832EED6EB}"/>
                </a:ext>
              </a:extLst>
            </p:cNvPr>
            <p:cNvSpPr/>
            <p:nvPr/>
          </p:nvSpPr>
          <p:spPr>
            <a:xfrm>
              <a:off x="7514032" y="5075245"/>
              <a:ext cx="422279" cy="193732"/>
            </a:xfrm>
            <a:prstGeom prst="mathMinus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37" name="Equals 1036">
              <a:extLst>
                <a:ext uri="{FF2B5EF4-FFF2-40B4-BE49-F238E27FC236}">
                  <a16:creationId xmlns:a16="http://schemas.microsoft.com/office/drawing/2014/main" id="{D7FEB0EA-9992-091F-25B3-DEA999ECCDEB}"/>
                </a:ext>
              </a:extLst>
            </p:cNvPr>
            <p:cNvSpPr/>
            <p:nvPr/>
          </p:nvSpPr>
          <p:spPr>
            <a:xfrm>
              <a:off x="9738481" y="4950637"/>
              <a:ext cx="551452" cy="409718"/>
            </a:xfrm>
            <a:prstGeom prst="mathEqual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038" name="TextBox 1037">
            <a:extLst>
              <a:ext uri="{FF2B5EF4-FFF2-40B4-BE49-F238E27FC236}">
                <a16:creationId xmlns:a16="http://schemas.microsoft.com/office/drawing/2014/main" id="{AFC911CE-760B-95B4-67A6-EE914B26191A}"/>
              </a:ext>
            </a:extLst>
          </p:cNvPr>
          <p:cNvSpPr txBox="1"/>
          <p:nvPr/>
        </p:nvSpPr>
        <p:spPr>
          <a:xfrm>
            <a:off x="690666" y="17550344"/>
            <a:ext cx="1583355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we conducted LDSC to examine the genetic correlations between disorders after controlling for p</a:t>
            </a:r>
          </a:p>
        </p:txBody>
      </p:sp>
      <p:sp>
        <p:nvSpPr>
          <p:cNvPr id="1039" name="Rounded Rectangle 41">
            <a:extLst>
              <a:ext uri="{FF2B5EF4-FFF2-40B4-BE49-F238E27FC236}">
                <a16:creationId xmlns:a16="http://schemas.microsoft.com/office/drawing/2014/main" id="{1367D7CC-3B47-89F6-514F-180B377C6535}"/>
              </a:ext>
            </a:extLst>
          </p:cNvPr>
          <p:cNvSpPr/>
          <p:nvPr/>
        </p:nvSpPr>
        <p:spPr>
          <a:xfrm>
            <a:off x="321892" y="6791167"/>
            <a:ext cx="16465894" cy="21284483"/>
          </a:xfrm>
          <a:prstGeom prst="roundRect">
            <a:avLst/>
          </a:prstGeom>
          <a:noFill/>
          <a:ln w="317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FF3C0388-13FF-181F-A3B5-8417CBB1C921}"/>
              </a:ext>
            </a:extLst>
          </p:cNvPr>
          <p:cNvSpPr txBox="1"/>
          <p:nvPr/>
        </p:nvSpPr>
        <p:spPr>
          <a:xfrm>
            <a:off x="12748780" y="5590702"/>
            <a:ext cx="216039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</a:p>
        </p:txBody>
      </p:sp>
      <p:sp>
        <p:nvSpPr>
          <p:cNvPr id="1041" name="TextBox 1040">
            <a:extLst>
              <a:ext uri="{FF2B5EF4-FFF2-40B4-BE49-F238E27FC236}">
                <a16:creationId xmlns:a16="http://schemas.microsoft.com/office/drawing/2014/main" id="{8A5D1134-C3C8-95D4-A6FB-32BEAEDD8E91}"/>
              </a:ext>
            </a:extLst>
          </p:cNvPr>
          <p:cNvSpPr txBox="1"/>
          <p:nvPr/>
        </p:nvSpPr>
        <p:spPr>
          <a:xfrm>
            <a:off x="17983630" y="7243961"/>
            <a:ext cx="119004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changes in genetic correlations with external traits after controlling of p. </a:t>
            </a:r>
          </a:p>
        </p:txBody>
      </p:sp>
      <p:sp>
        <p:nvSpPr>
          <p:cNvPr id="1043" name="TextBox 1042">
            <a:extLst>
              <a:ext uri="{FF2B5EF4-FFF2-40B4-BE49-F238E27FC236}">
                <a16:creationId xmlns:a16="http://schemas.microsoft.com/office/drawing/2014/main" id="{104B44A2-11E7-075D-CB18-C6066F05D2D3}"/>
              </a:ext>
            </a:extLst>
          </p:cNvPr>
          <p:cNvSpPr txBox="1"/>
          <p:nvPr/>
        </p:nvSpPr>
        <p:spPr>
          <a:xfrm>
            <a:off x="17325761" y="8868576"/>
            <a:ext cx="110731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Psychological traits  </a:t>
            </a:r>
          </a:p>
        </p:txBody>
      </p:sp>
      <p:sp>
        <p:nvSpPr>
          <p:cNvPr id="1052" name="TextBox 1051">
            <a:extLst>
              <a:ext uri="{FF2B5EF4-FFF2-40B4-BE49-F238E27FC236}">
                <a16:creationId xmlns:a16="http://schemas.microsoft.com/office/drawing/2014/main" id="{17AB05E4-9720-AB6A-11C7-BE177A149B4A}"/>
              </a:ext>
            </a:extLst>
          </p:cNvPr>
          <p:cNvSpPr txBox="1"/>
          <p:nvPr/>
        </p:nvSpPr>
        <p:spPr>
          <a:xfrm>
            <a:off x="31094944" y="6923049"/>
            <a:ext cx="9873027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GB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genetic variant were identified in the </a:t>
            </a:r>
          </a:p>
          <a:p>
            <a:r>
              <a:rPr lang="en-GB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Non-</a:t>
            </a:r>
            <a:r>
              <a:rPr lang="en-GB" sz="3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ps</a:t>
            </a:r>
            <a:endParaRPr lang="en-GB" sz="3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54" name="Table 1053">
            <a:extLst>
              <a:ext uri="{FF2B5EF4-FFF2-40B4-BE49-F238E27FC236}">
                <a16:creationId xmlns:a16="http://schemas.microsoft.com/office/drawing/2014/main" id="{C151E00C-305E-ACD7-40B7-F88DAEB72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80543"/>
              </p:ext>
            </p:extLst>
          </p:nvPr>
        </p:nvGraphicFramePr>
        <p:xfrm>
          <a:off x="31069863" y="8299366"/>
          <a:ext cx="9923190" cy="566928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307730">
                  <a:extLst>
                    <a:ext uri="{9D8B030D-6E8A-4147-A177-3AD203B41FA5}">
                      <a16:colId xmlns:a16="http://schemas.microsoft.com/office/drawing/2014/main" val="1504536239"/>
                    </a:ext>
                  </a:extLst>
                </a:gridCol>
                <a:gridCol w="3307730">
                  <a:extLst>
                    <a:ext uri="{9D8B030D-6E8A-4147-A177-3AD203B41FA5}">
                      <a16:colId xmlns:a16="http://schemas.microsoft.com/office/drawing/2014/main" val="4133541400"/>
                    </a:ext>
                  </a:extLst>
                </a:gridCol>
                <a:gridCol w="3307730">
                  <a:extLst>
                    <a:ext uri="{9D8B030D-6E8A-4147-A177-3AD203B41FA5}">
                      <a16:colId xmlns:a16="http://schemas.microsoft.com/office/drawing/2014/main" val="2524338888"/>
                    </a:ext>
                  </a:extLst>
                </a:gridCol>
              </a:tblGrid>
              <a:tr h="1206245">
                <a:tc gridSpan="3"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The number of independent significant SNP and novel SNPs associated with Non-p GWASs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874557"/>
                  </a:ext>
                </a:extLst>
              </a:tr>
              <a:tr h="558991">
                <a:tc>
                  <a:txBody>
                    <a:bodyPr/>
                    <a:lstStyle/>
                    <a:p>
                      <a:r>
                        <a:rPr lang="en-GB" sz="3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Traits</a:t>
                      </a:r>
                      <a:endParaRPr lang="en-GB" sz="3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Independent Significant SNP</a:t>
                      </a:r>
                      <a:endParaRPr lang="en-GB" sz="3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Novel SNP</a:t>
                      </a:r>
                      <a:endParaRPr lang="en-GB" sz="3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30860149"/>
                  </a:ext>
                </a:extLst>
              </a:tr>
              <a:tr h="558991">
                <a:tc>
                  <a:txBody>
                    <a:bodyPr/>
                    <a:lstStyle/>
                    <a:p>
                      <a:r>
                        <a:rPr lang="en-GB" sz="3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Schizophrenia </a:t>
                      </a:r>
                      <a:endParaRPr lang="en-GB" sz="3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GB" sz="3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GB" sz="38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64545893"/>
                  </a:ext>
                </a:extLst>
              </a:tr>
              <a:tr h="647253"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350"/>
                  </a:ext>
                </a:extLst>
              </a:tr>
              <a:tr h="647253"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37604"/>
                  </a:ext>
                </a:extLst>
              </a:tr>
              <a:tr h="647253"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040638"/>
                  </a:ext>
                </a:extLst>
              </a:tr>
              <a:tr h="647253"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0081"/>
                  </a:ext>
                </a:extLst>
              </a:tr>
            </a:tbl>
          </a:graphicData>
        </a:graphic>
      </p:graphicFrame>
      <p:sp>
        <p:nvSpPr>
          <p:cNvPr id="1055" name="TextBox 1054">
            <a:extLst>
              <a:ext uri="{FF2B5EF4-FFF2-40B4-BE49-F238E27FC236}">
                <a16:creationId xmlns:a16="http://schemas.microsoft.com/office/drawing/2014/main" id="{CF2ACA02-6D25-8787-CC05-591A7270D2FE}"/>
              </a:ext>
            </a:extLst>
          </p:cNvPr>
          <p:cNvSpPr txBox="1"/>
          <p:nvPr/>
        </p:nvSpPr>
        <p:spPr>
          <a:xfrm>
            <a:off x="31199244" y="14859447"/>
            <a:ext cx="981235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3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patterns of gene-set enrichment were found in tissue types and brain development after controlling of p. </a:t>
            </a: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B190EFE-67E0-8667-384E-51F636E02A46}"/>
              </a:ext>
            </a:extLst>
          </p:cNvPr>
          <p:cNvSpPr txBox="1"/>
          <p:nvPr/>
        </p:nvSpPr>
        <p:spPr>
          <a:xfrm>
            <a:off x="30663784" y="16801346"/>
            <a:ext cx="110731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ADHD Tissue Type Enrichment </a:t>
            </a:r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148F0C0E-977F-1965-C38B-8D938EA4807F}"/>
              </a:ext>
            </a:extLst>
          </p:cNvPr>
          <p:cNvSpPr/>
          <p:nvPr/>
        </p:nvSpPr>
        <p:spPr>
          <a:xfrm>
            <a:off x="37784524" y="17780416"/>
            <a:ext cx="247650" cy="133815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1C559988-DF22-E12D-CC71-F306F6D69F49}"/>
              </a:ext>
            </a:extLst>
          </p:cNvPr>
          <p:cNvSpPr/>
          <p:nvPr/>
        </p:nvSpPr>
        <p:spPr>
          <a:xfrm>
            <a:off x="37784524" y="18291637"/>
            <a:ext cx="247650" cy="13381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5" name="TextBox 1084">
            <a:extLst>
              <a:ext uri="{FF2B5EF4-FFF2-40B4-BE49-F238E27FC236}">
                <a16:creationId xmlns:a16="http://schemas.microsoft.com/office/drawing/2014/main" id="{EC391C81-9034-7F97-14EA-1879C7560CFB}"/>
              </a:ext>
            </a:extLst>
          </p:cNvPr>
          <p:cNvSpPr txBox="1"/>
          <p:nvPr/>
        </p:nvSpPr>
        <p:spPr>
          <a:xfrm>
            <a:off x="38113973" y="17657752"/>
            <a:ext cx="3435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Significant Enrichment 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1B8172E5-6551-9FD2-6C69-DB851CC2FA02}"/>
              </a:ext>
            </a:extLst>
          </p:cNvPr>
          <p:cNvSpPr txBox="1"/>
          <p:nvPr/>
        </p:nvSpPr>
        <p:spPr>
          <a:xfrm>
            <a:off x="38139993" y="18137837"/>
            <a:ext cx="26355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 significant enrichment</a:t>
            </a:r>
          </a:p>
        </p:txBody>
      </p:sp>
      <p:cxnSp>
        <p:nvCxnSpPr>
          <p:cNvPr id="1089" name="Straight Arrow Connector 1088">
            <a:extLst>
              <a:ext uri="{FF2B5EF4-FFF2-40B4-BE49-F238E27FC236}">
                <a16:creationId xmlns:a16="http://schemas.microsoft.com/office/drawing/2014/main" id="{31E58162-93F1-0D3E-B63C-95637477FDD9}"/>
              </a:ext>
            </a:extLst>
          </p:cNvPr>
          <p:cNvCxnSpPr>
            <a:cxnSpLocks/>
          </p:cNvCxnSpPr>
          <p:nvPr/>
        </p:nvCxnSpPr>
        <p:spPr>
          <a:xfrm>
            <a:off x="33357215" y="21698933"/>
            <a:ext cx="159967" cy="2331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9599FAEE-4C0B-E974-FB82-F77ED87A36AB}"/>
              </a:ext>
            </a:extLst>
          </p:cNvPr>
          <p:cNvCxnSpPr>
            <a:cxnSpLocks/>
          </p:cNvCxnSpPr>
          <p:nvPr/>
        </p:nvCxnSpPr>
        <p:spPr>
          <a:xfrm>
            <a:off x="37447380" y="19318565"/>
            <a:ext cx="584794" cy="390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2" name="Straight Arrow Connector 1091">
            <a:extLst>
              <a:ext uri="{FF2B5EF4-FFF2-40B4-BE49-F238E27FC236}">
                <a16:creationId xmlns:a16="http://schemas.microsoft.com/office/drawing/2014/main" id="{BCCA1D28-2AF0-50B8-CC3A-6ABF347FA406}"/>
              </a:ext>
            </a:extLst>
          </p:cNvPr>
          <p:cNvCxnSpPr>
            <a:cxnSpLocks/>
          </p:cNvCxnSpPr>
          <p:nvPr/>
        </p:nvCxnSpPr>
        <p:spPr>
          <a:xfrm>
            <a:off x="37614580" y="22069895"/>
            <a:ext cx="525413" cy="8075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3" name="Straight Arrow Connector 1092">
            <a:extLst>
              <a:ext uri="{FF2B5EF4-FFF2-40B4-BE49-F238E27FC236}">
                <a16:creationId xmlns:a16="http://schemas.microsoft.com/office/drawing/2014/main" id="{E5107786-8731-924B-0C9F-D3D1E5D8FC80}"/>
              </a:ext>
            </a:extLst>
          </p:cNvPr>
          <p:cNvCxnSpPr>
            <a:cxnSpLocks/>
          </p:cNvCxnSpPr>
          <p:nvPr/>
        </p:nvCxnSpPr>
        <p:spPr>
          <a:xfrm>
            <a:off x="32840880" y="18052685"/>
            <a:ext cx="340807" cy="3402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88B712C7-D241-6B9C-4BC9-CD7258E52F2C}"/>
              </a:ext>
            </a:extLst>
          </p:cNvPr>
          <p:cNvSpPr txBox="1"/>
          <p:nvPr/>
        </p:nvSpPr>
        <p:spPr>
          <a:xfrm>
            <a:off x="31653193" y="17634093"/>
            <a:ext cx="17190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hemisphere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5" name="Straight Arrow Connector 1094">
            <a:extLst>
              <a:ext uri="{FF2B5EF4-FFF2-40B4-BE49-F238E27FC236}">
                <a16:creationId xmlns:a16="http://schemas.microsoft.com/office/drawing/2014/main" id="{DCDA52EE-0B95-E889-3930-9724EDEEB064}"/>
              </a:ext>
            </a:extLst>
          </p:cNvPr>
          <p:cNvCxnSpPr>
            <a:cxnSpLocks/>
            <a:stCxn id="1096" idx="2"/>
          </p:cNvCxnSpPr>
          <p:nvPr/>
        </p:nvCxnSpPr>
        <p:spPr>
          <a:xfrm flipH="1">
            <a:off x="33372194" y="18065575"/>
            <a:ext cx="858275" cy="2828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6" name="TextBox 1095">
            <a:extLst>
              <a:ext uri="{FF2B5EF4-FFF2-40B4-BE49-F238E27FC236}">
                <a16:creationId xmlns:a16="http://schemas.microsoft.com/office/drawing/2014/main" id="{E4A934FE-8930-B79A-1EF5-46EC1BCBF059}"/>
              </a:ext>
            </a:extLst>
          </p:cNvPr>
          <p:cNvSpPr txBox="1"/>
          <p:nvPr/>
        </p:nvSpPr>
        <p:spPr>
          <a:xfrm>
            <a:off x="33297928" y="17603910"/>
            <a:ext cx="1865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cerebellum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99" name="TextBox 1098">
            <a:extLst>
              <a:ext uri="{FF2B5EF4-FFF2-40B4-BE49-F238E27FC236}">
                <a16:creationId xmlns:a16="http://schemas.microsoft.com/office/drawing/2014/main" id="{FC574BF1-79D4-6C42-6DEC-EFD651171D9C}"/>
              </a:ext>
            </a:extLst>
          </p:cNvPr>
          <p:cNvSpPr txBox="1"/>
          <p:nvPr/>
        </p:nvSpPr>
        <p:spPr>
          <a:xfrm>
            <a:off x="36535927" y="18754613"/>
            <a:ext cx="157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pituitary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0" name="TextBox 1099">
            <a:extLst>
              <a:ext uri="{FF2B5EF4-FFF2-40B4-BE49-F238E27FC236}">
                <a16:creationId xmlns:a16="http://schemas.microsoft.com/office/drawing/2014/main" id="{AC809150-07C8-4BD3-48AF-ACF3BC51945B}"/>
              </a:ext>
            </a:extLst>
          </p:cNvPr>
          <p:cNvSpPr txBox="1"/>
          <p:nvPr/>
        </p:nvSpPr>
        <p:spPr>
          <a:xfrm>
            <a:off x="32624294" y="21254987"/>
            <a:ext cx="12641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cortex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01" name="Straight Arrow Connector 1100">
            <a:extLst>
              <a:ext uri="{FF2B5EF4-FFF2-40B4-BE49-F238E27FC236}">
                <a16:creationId xmlns:a16="http://schemas.microsoft.com/office/drawing/2014/main" id="{9E9347CF-2EEA-3997-D1C8-A19DED20D34B}"/>
              </a:ext>
            </a:extLst>
          </p:cNvPr>
          <p:cNvCxnSpPr>
            <a:cxnSpLocks/>
          </p:cNvCxnSpPr>
          <p:nvPr/>
        </p:nvCxnSpPr>
        <p:spPr>
          <a:xfrm flipH="1">
            <a:off x="33715001" y="21267195"/>
            <a:ext cx="218633" cy="549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2" name="TextBox 1101">
            <a:extLst>
              <a:ext uri="{FF2B5EF4-FFF2-40B4-BE49-F238E27FC236}">
                <a16:creationId xmlns:a16="http://schemas.microsoft.com/office/drawing/2014/main" id="{8B1E76FD-DB5F-C9F1-A251-703CA9ADB762}"/>
              </a:ext>
            </a:extLst>
          </p:cNvPr>
          <p:cNvSpPr txBox="1"/>
          <p:nvPr/>
        </p:nvSpPr>
        <p:spPr>
          <a:xfrm>
            <a:off x="33498588" y="20984011"/>
            <a:ext cx="23371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frontal cortex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B878D62E-C1E9-70C7-825D-14AD5ACC14FC}"/>
              </a:ext>
            </a:extLst>
          </p:cNvPr>
          <p:cNvSpPr txBox="1"/>
          <p:nvPr/>
        </p:nvSpPr>
        <p:spPr>
          <a:xfrm>
            <a:off x="37079702" y="21607361"/>
            <a:ext cx="157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pituitary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9" name="TextBox 1128">
            <a:extLst>
              <a:ext uri="{FF2B5EF4-FFF2-40B4-BE49-F238E27FC236}">
                <a16:creationId xmlns:a16="http://schemas.microsoft.com/office/drawing/2014/main" id="{6BCD40FE-4F56-6E81-D8FD-6AED722B777E}"/>
              </a:ext>
            </a:extLst>
          </p:cNvPr>
          <p:cNvSpPr txBox="1"/>
          <p:nvPr/>
        </p:nvSpPr>
        <p:spPr>
          <a:xfrm>
            <a:off x="30662600" y="26416516"/>
            <a:ext cx="1107317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e.g. BIP Brain Development Stage Enrichment </a:t>
            </a:r>
          </a:p>
        </p:txBody>
      </p:sp>
      <p:sp>
        <p:nvSpPr>
          <p:cNvPr id="1131" name="TextBox 1130">
            <a:extLst>
              <a:ext uri="{FF2B5EF4-FFF2-40B4-BE49-F238E27FC236}">
                <a16:creationId xmlns:a16="http://schemas.microsoft.com/office/drawing/2014/main" id="{BA4E90FE-3B16-FF6F-B850-228E42364AA4}"/>
              </a:ext>
            </a:extLst>
          </p:cNvPr>
          <p:cNvSpPr txBox="1"/>
          <p:nvPr/>
        </p:nvSpPr>
        <p:spPr>
          <a:xfrm>
            <a:off x="38442264" y="19458612"/>
            <a:ext cx="2387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ADHD Original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32" name="TextBox 1131">
            <a:extLst>
              <a:ext uri="{FF2B5EF4-FFF2-40B4-BE49-F238E27FC236}">
                <a16:creationId xmlns:a16="http://schemas.microsoft.com/office/drawing/2014/main" id="{25A57465-6602-A625-4FA5-F149F116B90A}"/>
              </a:ext>
            </a:extLst>
          </p:cNvPr>
          <p:cNvSpPr txBox="1"/>
          <p:nvPr/>
        </p:nvSpPr>
        <p:spPr>
          <a:xfrm>
            <a:off x="38387655" y="22577543"/>
            <a:ext cx="2176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ADHD Non-p</a:t>
            </a:r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138" name="Rectangle: Rounded Corners 1137">
            <a:extLst>
              <a:ext uri="{FF2B5EF4-FFF2-40B4-BE49-F238E27FC236}">
                <a16:creationId xmlns:a16="http://schemas.microsoft.com/office/drawing/2014/main" id="{DCD252E8-E25F-C3B9-F05A-01AB6335F7D2}"/>
              </a:ext>
            </a:extLst>
          </p:cNvPr>
          <p:cNvSpPr/>
          <p:nvPr/>
        </p:nvSpPr>
        <p:spPr>
          <a:xfrm>
            <a:off x="30579261" y="36108020"/>
            <a:ext cx="10532804" cy="512617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9" name="TextBox 1138">
            <a:extLst>
              <a:ext uri="{FF2B5EF4-FFF2-40B4-BE49-F238E27FC236}">
                <a16:creationId xmlns:a16="http://schemas.microsoft.com/office/drawing/2014/main" id="{D8655FDE-9601-F900-AFB7-49265A75CBCE}"/>
              </a:ext>
            </a:extLst>
          </p:cNvPr>
          <p:cNvSpPr txBox="1"/>
          <p:nvPr/>
        </p:nvSpPr>
        <p:spPr>
          <a:xfrm>
            <a:off x="30998685" y="36361277"/>
            <a:ext cx="1021346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GWAS of disorder-specific genetic risk that is independent of p</a:t>
            </a:r>
          </a:p>
          <a:p>
            <a:endParaRPr lang="en-GB" sz="3800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Reveals a different genetic architecture of psychiatric disorders</a:t>
            </a:r>
          </a:p>
          <a:p>
            <a:endParaRPr lang="en-GB" sz="3800" dirty="0">
              <a:latin typeface="Times New Roman" panose="02020603050405020304" pitchFamily="18" charset="0"/>
              <a:ea typeface="Calibri" panose="020F0502020204030204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800" dirty="0">
                <a:latin typeface="Times New Roman" panose="02020603050405020304" pitchFamily="18" charset="0"/>
                <a:ea typeface="Calibri" panose="020F0502020204030204"/>
                <a:cs typeface="Times New Roman" panose="02020603050405020304" pitchFamily="18" charset="0"/>
              </a:rPr>
              <a:t>Creates summary statistics for non-p to construct polygenic scores</a:t>
            </a:r>
          </a:p>
          <a:p>
            <a:endParaRPr lang="en-GB" sz="3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Flowchart: Alternate Process 1">
            <a:extLst>
              <a:ext uri="{FF2B5EF4-FFF2-40B4-BE49-F238E27FC236}">
                <a16:creationId xmlns:a16="http://schemas.microsoft.com/office/drawing/2014/main" id="{103FABD8-28AF-49E3-B970-08809C1E982D}"/>
              </a:ext>
            </a:extLst>
          </p:cNvPr>
          <p:cNvSpPr/>
          <p:nvPr/>
        </p:nvSpPr>
        <p:spPr>
          <a:xfrm>
            <a:off x="16992645" y="6798948"/>
            <a:ext cx="13486527" cy="34339842"/>
          </a:xfrm>
          <a:prstGeom prst="flowChartAlternateProcess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Flowchart: Alternate Process 2">
            <a:extLst>
              <a:ext uri="{FF2B5EF4-FFF2-40B4-BE49-F238E27FC236}">
                <a16:creationId xmlns:a16="http://schemas.microsoft.com/office/drawing/2014/main" id="{FCA770CB-58EF-979F-73EE-276BCFCC4BA8}"/>
              </a:ext>
            </a:extLst>
          </p:cNvPr>
          <p:cNvSpPr/>
          <p:nvPr/>
        </p:nvSpPr>
        <p:spPr>
          <a:xfrm>
            <a:off x="30579261" y="6722475"/>
            <a:ext cx="10698245" cy="7378879"/>
          </a:xfrm>
          <a:prstGeom prst="flowChartAlternateProcess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11CEC3E9-0A03-1B9C-AE04-18C56082BCC0}"/>
              </a:ext>
            </a:extLst>
          </p:cNvPr>
          <p:cNvSpPr/>
          <p:nvPr/>
        </p:nvSpPr>
        <p:spPr>
          <a:xfrm>
            <a:off x="30494871" y="14502914"/>
            <a:ext cx="10532804" cy="20174172"/>
          </a:xfrm>
          <a:prstGeom prst="flowChartAlternateProcess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Down Arrow 14">
            <a:extLst>
              <a:ext uri="{FF2B5EF4-FFF2-40B4-BE49-F238E27FC236}">
                <a16:creationId xmlns:a16="http://schemas.microsoft.com/office/drawing/2014/main" id="{A2346451-B6FC-11F0-9A83-3DF814596A76}"/>
              </a:ext>
            </a:extLst>
          </p:cNvPr>
          <p:cNvSpPr/>
          <p:nvPr/>
        </p:nvSpPr>
        <p:spPr>
          <a:xfrm flipH="1">
            <a:off x="7454106" y="27146034"/>
            <a:ext cx="1665504" cy="1793649"/>
          </a:xfrm>
          <a:prstGeom prst="downArrow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5AB1-B126-F7B4-4C77-6F33DFBCBBC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-215776" y="-521196"/>
            <a:ext cx="7488579" cy="3744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266EB-35F3-0E6E-6A42-1D283621B024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754121" y="2716638"/>
            <a:ext cx="3348529" cy="2553742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7A977729-682B-5A60-6FD0-4CB5855A7C55}"/>
              </a:ext>
            </a:extLst>
          </p:cNvPr>
          <p:cNvSpPr txBox="1">
            <a:spLocks/>
          </p:cNvSpPr>
          <p:nvPr/>
        </p:nvSpPr>
        <p:spPr>
          <a:xfrm>
            <a:off x="2264582" y="19482894"/>
            <a:ext cx="6229450" cy="542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800" dirty="0">
                <a:solidFill>
                  <a:srgbClr val="000000"/>
                </a:solidFill>
                <a:latin typeface="Calibri" panose="020F0502020204030204" pitchFamily="34" charset="0"/>
              </a:rPr>
              <a:t>Before residualizing for ‘p’</a:t>
            </a:r>
            <a:endParaRPr lang="en-US" sz="3800" dirty="0">
              <a:latin typeface="+mn-lt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E6C8BC49-BF6C-2A02-FFA3-A44BC0DE2782}"/>
              </a:ext>
            </a:extLst>
          </p:cNvPr>
          <p:cNvSpPr txBox="1">
            <a:spLocks/>
          </p:cNvSpPr>
          <p:nvPr/>
        </p:nvSpPr>
        <p:spPr>
          <a:xfrm>
            <a:off x="11342177" y="19482894"/>
            <a:ext cx="5495653" cy="5422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GB" sz="3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After </a:t>
            </a:r>
            <a:r>
              <a:rPr lang="en-GB" sz="3800" dirty="0">
                <a:solidFill>
                  <a:srgbClr val="000000"/>
                </a:solidFill>
                <a:latin typeface="Calibri" panose="020F0502020204030204" pitchFamily="34" charset="0"/>
              </a:rPr>
              <a:t>residualizing for ‘p’</a:t>
            </a:r>
            <a:endParaRPr lang="en-US" sz="3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7727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 animBg="1"/>
      <p:bldP spid="1039" grpId="0" animBg="1"/>
      <p:bldP spid="11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2216</TotalTime>
  <Words>1080</Words>
  <Application>Microsoft Office PowerPoint</Application>
  <PresentationFormat>Custom</PresentationFormat>
  <Paragraphs>112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Times New Roman</vt:lpstr>
      <vt:lpstr>Wingdings</vt:lpstr>
      <vt:lpstr>Office Theme</vt:lpstr>
      <vt:lpstr>Controlling for the general psychopathology factor p in genomic research on psychiatric disorders –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for the general psychopathology factor p in genomic research on psychiatric disorders</dc:title>
  <dc:creator>Wangjingyi Liao</dc:creator>
  <cp:lastModifiedBy>Wangjingyi Liao</cp:lastModifiedBy>
  <cp:revision>6</cp:revision>
  <dcterms:created xsi:type="dcterms:W3CDTF">2023-10-07T20:39:15Z</dcterms:created>
  <dcterms:modified xsi:type="dcterms:W3CDTF">2023-10-25T23:33:08Z</dcterms:modified>
</cp:coreProperties>
</file>